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18"/>
  </p:notesMasterIdLst>
  <p:handoutMasterIdLst>
    <p:handoutMasterId r:id="rId19"/>
  </p:handoutMasterIdLst>
  <p:sldIdLst>
    <p:sldId id="258" r:id="rId6"/>
    <p:sldId id="272" r:id="rId7"/>
    <p:sldId id="277" r:id="rId8"/>
    <p:sldId id="276" r:id="rId9"/>
    <p:sldId id="259" r:id="rId10"/>
    <p:sldId id="269" r:id="rId11"/>
    <p:sldId id="270" r:id="rId12"/>
    <p:sldId id="275" r:id="rId13"/>
    <p:sldId id="279" r:id="rId14"/>
    <p:sldId id="278" r:id="rId15"/>
    <p:sldId id="271" r:id="rId16"/>
    <p:sldId id="257" r:id="rId17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546A"/>
    <a:srgbClr val="C2C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85063" autoAdjust="0"/>
  </p:normalViewPr>
  <p:slideViewPr>
    <p:cSldViewPr snapToGrid="0">
      <p:cViewPr>
        <p:scale>
          <a:sx n="37" d="100"/>
          <a:sy n="37" d="100"/>
        </p:scale>
        <p:origin x="-41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3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3EC0D-9A8F-4F0B-BB2E-1ECFED2DD529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70D3C-FDBE-4751-9470-49C222C99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7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185C-EF67-4F6F-AC90-B40020F729D5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8981-CD06-4F19-996C-9981DD2FE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5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981-CD06-4F19-996C-9981DD2FEB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8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981-CD06-4F19-996C-9981DD2FEB1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7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981-CD06-4F19-996C-9981DD2FEB1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8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981-CD06-4F19-996C-9981DD2FEB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8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981-CD06-4F19-996C-9981DD2FEB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7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981-CD06-4F19-996C-9981DD2FEB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2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981-CD06-4F19-996C-9981DD2FEB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7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8981-CD06-4F19-996C-9981DD2FEB1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1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9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7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1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0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7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7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8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55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1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78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1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0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7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15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80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55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1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29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0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5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7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1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4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0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06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83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44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50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43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5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4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0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9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56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6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>
                <a:solidFill>
                  <a:prstClr val="black"/>
                </a:solidFill>
              </a:rPr>
              <a:pPr/>
              <a:t>5/27/2019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2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“NATO</a:t>
            </a:r>
            <a:r>
              <a:rPr lang="en-US" b="1" baseline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CIVIL MILITARY COOPERATION VISION 25</a:t>
            </a:r>
            <a:r>
              <a:rPr lang="en-US" b="1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”</a:t>
            </a:r>
            <a:r>
              <a:rPr lang="en-US" b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/>
            </a:r>
            <a:br>
              <a:rPr lang="en-US" b="0" dirty="0" smtClean="0">
                <a:solidFill>
                  <a:schemeClr val="tx2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CIMIC Key Leader Conference</a:t>
            </a:r>
            <a:r>
              <a:rPr lang="en-US" sz="1400" baseline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2019, Tirana</a:t>
            </a:r>
            <a:endParaRPr lang="en-US" sz="14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15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“NATO CIVIL MILITARY COOPERATION VISION 25”</a:t>
            </a:r>
            <a: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/>
            </a:r>
            <a:b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CIMIC Key Leader Conference 2019, Tirana</a:t>
            </a:r>
            <a:endParaRPr lang="en-US" sz="1400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“NATO CIVIL MILITARY COOPERATION VISION 25”</a:t>
            </a:r>
            <a: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/>
            </a:r>
            <a:b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CIMIC Key Leader Conference 2019, Tirana</a:t>
            </a:r>
            <a:endParaRPr lang="en-US" sz="1400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“NATO CIVIL MILITARY COOPERATION VISION 25”</a:t>
            </a:r>
            <a: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/>
            </a:r>
            <a:b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CIMIC Key Leader Conference 2019, Tirana</a:t>
            </a:r>
            <a:endParaRPr lang="en-US" sz="1400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9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“NATO CIVIL MILITARY COOPERATION VISION 25”</a:t>
            </a:r>
            <a: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/>
            </a:r>
            <a:b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CIMIC Key Leader Conference 2019, Tirana</a:t>
            </a:r>
            <a:endParaRPr lang="en-US" sz="1400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7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5086" y="3875531"/>
            <a:ext cx="78220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44546A"/>
                </a:solidFill>
                <a:latin typeface="Myriad Pro" panose="020B0503030403020204" pitchFamily="34" charset="0"/>
              </a:rPr>
              <a:t>CIMIC Key Leaders’ Conference </a:t>
            </a:r>
            <a:br>
              <a:rPr lang="en-US" sz="3600" i="1" dirty="0">
                <a:solidFill>
                  <a:srgbClr val="44546A"/>
                </a:solidFill>
                <a:latin typeface="Myriad Pro" panose="020B0503030403020204" pitchFamily="34" charset="0"/>
              </a:rPr>
            </a:br>
            <a:r>
              <a:rPr lang="en-US" sz="2800" i="1" dirty="0">
                <a:solidFill>
                  <a:srgbClr val="44546A"/>
                </a:solidFill>
                <a:latin typeface="Myriad Pro" panose="020B0503030403020204" pitchFamily="34" charset="0"/>
              </a:rPr>
              <a:t>Tirana</a:t>
            </a:r>
            <a:br>
              <a:rPr lang="en-US" sz="2800" i="1" dirty="0">
                <a:solidFill>
                  <a:srgbClr val="44546A"/>
                </a:solidFill>
                <a:latin typeface="Myriad Pro" panose="020B0503030403020204" pitchFamily="34" charset="0"/>
              </a:rPr>
            </a:br>
            <a:r>
              <a:rPr lang="en-US" sz="2800" i="1" dirty="0">
                <a:solidFill>
                  <a:srgbClr val="44546A"/>
                </a:solidFill>
                <a:latin typeface="Myriad Pro" panose="020B0503030403020204" pitchFamily="34" charset="0"/>
              </a:rPr>
              <a:t>27 to 30 May 2019</a:t>
            </a:r>
            <a:r>
              <a:rPr lang="en-US" sz="5400" i="1" dirty="0">
                <a:solidFill>
                  <a:srgbClr val="44546A"/>
                </a:solidFill>
                <a:latin typeface="Myriad Pro" panose="020B0503030403020204" pitchFamily="34" charset="0"/>
              </a:rPr>
              <a:t/>
            </a:r>
            <a:br>
              <a:rPr lang="en-US" sz="5400" i="1" dirty="0">
                <a:solidFill>
                  <a:srgbClr val="44546A"/>
                </a:solidFill>
                <a:latin typeface="Myriad Pro" panose="020B0503030403020204" pitchFamily="34" charset="0"/>
              </a:rPr>
            </a:br>
            <a:endParaRPr lang="en-US" sz="5400" i="1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662" y="918005"/>
            <a:ext cx="3763905" cy="2934393"/>
          </a:xfrm>
          <a:prstGeom prst="rect">
            <a:avLst/>
          </a:prstGeom>
        </p:spPr>
      </p:pic>
      <p:sp>
        <p:nvSpPr>
          <p:cNvPr id="4" name="Subtitle 7"/>
          <p:cNvSpPr txBox="1">
            <a:spLocks/>
          </p:cNvSpPr>
          <p:nvPr/>
        </p:nvSpPr>
        <p:spPr>
          <a:xfrm>
            <a:off x="9039182" y="5007561"/>
            <a:ext cx="3099249" cy="1236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Tonin MARKU,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Brig-Gen, ALB-A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ACOS J9, SHAPE</a:t>
            </a:r>
          </a:p>
        </p:txBody>
      </p:sp>
    </p:spTree>
    <p:extLst>
      <p:ext uri="{BB962C8B-B14F-4D97-AF65-F5344CB8AC3E}">
        <p14:creationId xmlns:p14="http://schemas.microsoft.com/office/powerpoint/2010/main" val="24711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5086" y="3875531"/>
            <a:ext cx="78220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44546A"/>
                </a:solidFill>
                <a:latin typeface="Myriad Pro" panose="020B0503030403020204" pitchFamily="34" charset="0"/>
              </a:rPr>
              <a:t>CIMIC Key Leaders’ Conference </a:t>
            </a:r>
            <a:br>
              <a:rPr lang="en-US" sz="3600" i="1" dirty="0">
                <a:solidFill>
                  <a:srgbClr val="44546A"/>
                </a:solidFill>
                <a:latin typeface="Myriad Pro" panose="020B0503030403020204" pitchFamily="34" charset="0"/>
              </a:rPr>
            </a:br>
            <a:r>
              <a:rPr lang="en-US" sz="2800" i="1" dirty="0">
                <a:solidFill>
                  <a:srgbClr val="44546A"/>
                </a:solidFill>
                <a:latin typeface="Myriad Pro" panose="020B0503030403020204" pitchFamily="34" charset="0"/>
              </a:rPr>
              <a:t>Tirana</a:t>
            </a:r>
            <a:br>
              <a:rPr lang="en-US" sz="2800" i="1" dirty="0">
                <a:solidFill>
                  <a:srgbClr val="44546A"/>
                </a:solidFill>
                <a:latin typeface="Myriad Pro" panose="020B0503030403020204" pitchFamily="34" charset="0"/>
              </a:rPr>
            </a:br>
            <a:r>
              <a:rPr lang="en-US" sz="2800" i="1" dirty="0">
                <a:solidFill>
                  <a:srgbClr val="44546A"/>
                </a:solidFill>
                <a:latin typeface="Myriad Pro" panose="020B0503030403020204" pitchFamily="34" charset="0"/>
              </a:rPr>
              <a:t>27 to 30 May 2019</a:t>
            </a:r>
            <a:r>
              <a:rPr lang="en-US" sz="5400" i="1" dirty="0">
                <a:solidFill>
                  <a:srgbClr val="44546A"/>
                </a:solidFill>
                <a:latin typeface="Myriad Pro" panose="020B0503030403020204" pitchFamily="34" charset="0"/>
              </a:rPr>
              <a:t/>
            </a:r>
            <a:br>
              <a:rPr lang="en-US" sz="5400" i="1" dirty="0">
                <a:solidFill>
                  <a:srgbClr val="44546A"/>
                </a:solidFill>
                <a:latin typeface="Myriad Pro" panose="020B0503030403020204" pitchFamily="34" charset="0"/>
              </a:rPr>
            </a:br>
            <a:endParaRPr lang="en-US" sz="5400" i="1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662" y="918005"/>
            <a:ext cx="3763905" cy="2934393"/>
          </a:xfrm>
          <a:prstGeom prst="rect">
            <a:avLst/>
          </a:prstGeom>
        </p:spPr>
      </p:pic>
      <p:sp>
        <p:nvSpPr>
          <p:cNvPr id="5" name="Subtitle 7"/>
          <p:cNvSpPr txBox="1">
            <a:spLocks/>
          </p:cNvSpPr>
          <p:nvPr/>
        </p:nvSpPr>
        <p:spPr>
          <a:xfrm>
            <a:off x="9039182" y="5007561"/>
            <a:ext cx="3099249" cy="1236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Tonin MARKU,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Brig-Gen, ALB-A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ACOS J9, SHAPE</a:t>
            </a:r>
          </a:p>
        </p:txBody>
      </p:sp>
    </p:spTree>
    <p:extLst>
      <p:ext uri="{BB962C8B-B14F-4D97-AF65-F5344CB8AC3E}">
        <p14:creationId xmlns:p14="http://schemas.microsoft.com/office/powerpoint/2010/main" val="14744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08" y="889031"/>
            <a:ext cx="97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44546A"/>
                </a:solidFill>
                <a:latin typeface="Myriad Pro"/>
              </a:rPr>
              <a:t>CKLC 19: Closing Remarks</a:t>
            </a:r>
            <a:endParaRPr lang="en-US" sz="2000" dirty="0">
              <a:solidFill>
                <a:srgbClr val="44546A"/>
              </a:solidFill>
              <a:latin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466" y="1885444"/>
            <a:ext cx="52664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4546A"/>
                </a:solidFill>
                <a:latin typeface="Arial Narrow" panose="020B0606020202030204" pitchFamily="34" charset="0"/>
              </a:rPr>
              <a:t>Thanks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Speakers</a:t>
            </a:r>
            <a:endParaRPr lang="en-US" sz="2400" dirty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546A"/>
                </a:solidFill>
                <a:latin typeface="Arial Narrow" panose="020B0606020202030204" pitchFamily="34" charset="0"/>
              </a:rPr>
              <a:t>Chairmen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546A"/>
                </a:solidFill>
                <a:latin typeface="Arial Narrow" panose="020B0606020202030204" pitchFamily="34" charset="0"/>
              </a:rPr>
              <a:t>Hosts &amp; </a:t>
            </a: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Staff</a:t>
            </a:r>
            <a:endParaRPr lang="en-US" sz="2400" dirty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546A"/>
                </a:solidFill>
                <a:latin typeface="Arial Narrow" panose="020B0606020202030204" pitchFamily="34" charset="0"/>
              </a:rPr>
              <a:t>SHAPE J9 </a:t>
            </a: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 &amp; CCOE </a:t>
            </a:r>
            <a:r>
              <a:rPr lang="en-US" sz="2400" dirty="0" err="1" smtClean="0">
                <a:solidFill>
                  <a:srgbClr val="44546A"/>
                </a:solidFill>
                <a:latin typeface="Arial Narrow" panose="020B0606020202030204" pitchFamily="34" charset="0"/>
              </a:rPr>
              <a:t>Organisers</a:t>
            </a:r>
            <a:endParaRPr lang="en-US" sz="2400" dirty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4546A"/>
                </a:solidFill>
                <a:latin typeface="Arial Narrow" panose="020B0606020202030204" pitchFamily="34" charset="0"/>
              </a:rPr>
              <a:t>Look 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4546A"/>
                </a:solidFill>
                <a:latin typeface="Arial Narrow" panose="020B0606020202030204" pitchFamily="34" charset="0"/>
              </a:rPr>
              <a:t>Kruja</a:t>
            </a:r>
            <a:r>
              <a:rPr lang="en-US" sz="2400" dirty="0">
                <a:solidFill>
                  <a:srgbClr val="44546A"/>
                </a:solidFill>
                <a:latin typeface="Arial Narrow" panose="020B0606020202030204" pitchFamily="34" charset="0"/>
              </a:rPr>
              <a:t> Castle Tour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Steering </a:t>
            </a:r>
            <a:r>
              <a:rPr lang="en-US" sz="2400" dirty="0">
                <a:solidFill>
                  <a:srgbClr val="44546A"/>
                </a:solidFill>
                <a:latin typeface="Arial Narrow" panose="020B0606020202030204" pitchFamily="34" charset="0"/>
              </a:rPr>
              <a:t>Committee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Farewell</a:t>
            </a:r>
            <a:endParaRPr lang="en-US" sz="2400" b="1" dirty="0">
              <a:solidFill>
                <a:srgbClr val="44546A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1827" y="856014"/>
            <a:ext cx="9144000" cy="6858000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4" name="Rectangle 3"/>
          <p:cNvSpPr/>
          <p:nvPr/>
        </p:nvSpPr>
        <p:spPr>
          <a:xfrm>
            <a:off x="4129347" y="1277260"/>
            <a:ext cx="5588000" cy="2336801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97862" y="1907377"/>
            <a:ext cx="505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Safe Journey Home</a:t>
            </a:r>
          </a:p>
          <a:p>
            <a:pPr algn="ctr"/>
            <a:r>
              <a:rPr lang="en-US" sz="3600" i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Albanian Greeting?</a:t>
            </a:r>
            <a:endParaRPr lang="en-US" sz="3600" i="1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588"/>
            <a:ext cx="12192000" cy="64951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“NATO</a:t>
            </a:r>
            <a:r>
              <a:rPr lang="en-US" b="1" baseline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CIVIL MILITARY COOPERATION VISION 25</a:t>
            </a: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”</a:t>
            </a:r>
            <a:r>
              <a:rPr lang="en-US" b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en-US" b="0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CIMIC Key Leader Conference</a:t>
            </a:r>
            <a:r>
              <a:rPr lang="en-US" sz="1400" baseline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2019, Tirana</a:t>
            </a:r>
            <a:endParaRPr lang="en-US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438" y="805071"/>
            <a:ext cx="6917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41756" y="6400803"/>
            <a:ext cx="6917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346165"/>
            <a:ext cx="12191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WELCOME TO TIRANA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3030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753" y="55114"/>
            <a:ext cx="13758324" cy="77390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" name="Rectangle 14"/>
          <p:cNvSpPr/>
          <p:nvPr/>
        </p:nvSpPr>
        <p:spPr>
          <a:xfrm>
            <a:off x="1917161" y="1366442"/>
            <a:ext cx="6562166" cy="1841213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151081" y="865712"/>
            <a:ext cx="6562166" cy="1841213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297463" y="1976036"/>
            <a:ext cx="6562166" cy="1841213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490762" y="2815770"/>
            <a:ext cx="8069308" cy="404223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“NATO</a:t>
            </a:r>
            <a:r>
              <a:rPr lang="en-US" b="1" baseline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CIVIL MILITARY COOPERATION VISION 25</a:t>
            </a:r>
            <a:r>
              <a:rPr lang="en-US" b="1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”</a:t>
            </a:r>
            <a:r>
              <a:rPr lang="en-US" b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/>
            </a:r>
            <a:br>
              <a:rPr lang="en-US" b="0" dirty="0" smtClean="0">
                <a:solidFill>
                  <a:schemeClr val="tx2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CIMIC Key Leader Conference</a:t>
            </a:r>
            <a:r>
              <a:rPr lang="en-US" sz="1400" baseline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2019, Tirana</a:t>
            </a:r>
            <a:endParaRPr lang="en-US" sz="14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896" y="925415"/>
            <a:ext cx="97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44546A"/>
                </a:solidFill>
                <a:latin typeface="Myriad Pro"/>
              </a:rPr>
              <a:t>CKLC 19: Achievements 2017-19</a:t>
            </a:r>
            <a:endParaRPr lang="en-US" sz="2000" dirty="0">
              <a:solidFill>
                <a:srgbClr val="44546A"/>
              </a:solidFill>
              <a:latin typeface="Myriad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3717" y="1573132"/>
            <a:ext cx="4522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44546A"/>
                </a:solidFill>
                <a:latin typeface="Myriad Pro"/>
              </a:rPr>
              <a:t>Collective </a:t>
            </a:r>
            <a:r>
              <a:rPr lang="en-US" sz="2400" b="1" i="1" dirty="0" smtClean="0">
                <a:solidFill>
                  <a:srgbClr val="44546A"/>
                </a:solidFill>
                <a:latin typeface="Myriad Pro"/>
              </a:rPr>
              <a:t>Defense </a:t>
            </a:r>
            <a:r>
              <a:rPr lang="en-US" sz="2400" b="1" i="1" dirty="0">
                <a:solidFill>
                  <a:srgbClr val="44546A"/>
                </a:solidFill>
                <a:latin typeface="Myriad Pro"/>
              </a:rPr>
              <a:t>– </a:t>
            </a:r>
            <a:r>
              <a:rPr lang="en-US" sz="2400" b="1" i="1" dirty="0">
                <a:solidFill>
                  <a:srgbClr val="FF0000"/>
                </a:solidFill>
                <a:latin typeface="Myriad Pro"/>
              </a:rPr>
              <a:t>Enhance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2580" y="2082859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44546A"/>
                </a:solidFill>
                <a:latin typeface="Myriad Pro"/>
              </a:rPr>
              <a:t>Cooperative Security – </a:t>
            </a:r>
            <a:r>
              <a:rPr lang="en-US" sz="2400" b="1" i="1" dirty="0">
                <a:solidFill>
                  <a:srgbClr val="FF0000"/>
                </a:solidFill>
                <a:latin typeface="Myriad Pro"/>
              </a:rPr>
              <a:t>Develop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3721" y="2687927"/>
            <a:ext cx="459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44546A"/>
                </a:solidFill>
                <a:latin typeface="Myriad Pro"/>
              </a:rPr>
              <a:t>Crisis Management  - </a:t>
            </a:r>
            <a:r>
              <a:rPr lang="en-US" sz="2400" b="1" i="1" dirty="0">
                <a:solidFill>
                  <a:srgbClr val="FF0000"/>
                </a:solidFill>
                <a:latin typeface="Myriad Pro"/>
              </a:rPr>
              <a:t>Sustain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687" y="3758427"/>
            <a:ext cx="7046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</a:t>
            </a:r>
            <a:r>
              <a:rPr lang="en-US" sz="2400" b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octrine –</a:t>
            </a:r>
            <a:r>
              <a:rPr lang="en-US" sz="24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new </a:t>
            </a:r>
            <a:r>
              <a:rPr lang="en-US" sz="2400" i="1" dirty="0">
                <a:solidFill>
                  <a:srgbClr val="44546A"/>
                </a:solidFill>
                <a:latin typeface="Arial Narrow" panose="020B0606020202030204" pitchFamily="34" charset="0"/>
              </a:rPr>
              <a:t>CIMIC Doctrine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</a:t>
            </a:r>
            <a:r>
              <a:rPr lang="en-US" sz="2400" b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rganization </a:t>
            </a:r>
            <a:r>
              <a:rPr lang="en-US" sz="2400" b="1" dirty="0">
                <a:solidFill>
                  <a:srgbClr val="44546A"/>
                </a:solidFill>
                <a:latin typeface="Arial Narrow" panose="020B0606020202030204" pitchFamily="34" charset="0"/>
              </a:rPr>
              <a:t>– </a:t>
            </a:r>
            <a:r>
              <a:rPr lang="en-US" sz="24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NATO </a:t>
            </a:r>
            <a:r>
              <a:rPr lang="en-US" sz="2400" i="1" dirty="0">
                <a:solidFill>
                  <a:srgbClr val="44546A"/>
                </a:solidFill>
                <a:latin typeface="Arial Narrow" panose="020B0606020202030204" pitchFamily="34" charset="0"/>
              </a:rPr>
              <a:t>Command Structure Adaptation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2400" b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raining – </a:t>
            </a:r>
            <a:r>
              <a:rPr lang="en-US" sz="24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review </a:t>
            </a:r>
            <a:r>
              <a:rPr lang="en-US" sz="2400" i="1" dirty="0">
                <a:solidFill>
                  <a:srgbClr val="44546A"/>
                </a:solidFill>
                <a:latin typeface="Arial Narrow" panose="020B0606020202030204" pitchFamily="34" charset="0"/>
              </a:rPr>
              <a:t>of CIMIC Training and Education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</a:t>
            </a:r>
            <a:r>
              <a:rPr lang="en-US" sz="2400" b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eadership </a:t>
            </a:r>
            <a:r>
              <a:rPr lang="en-US" sz="2400" b="1" dirty="0">
                <a:solidFill>
                  <a:srgbClr val="44546A"/>
                </a:solidFill>
                <a:latin typeface="Arial Narrow" panose="020B0606020202030204" pitchFamily="34" charset="0"/>
              </a:rPr>
              <a:t>– </a:t>
            </a:r>
            <a:r>
              <a:rPr lang="en-US" sz="24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Commanders leading from </a:t>
            </a:r>
            <a:r>
              <a:rPr lang="en-US" sz="2400" i="1" dirty="0">
                <a:solidFill>
                  <a:srgbClr val="44546A"/>
                </a:solidFill>
                <a:latin typeface="Arial Narrow" panose="020B0606020202030204" pitchFamily="34" charset="0"/>
              </a:rPr>
              <a:t>the </a:t>
            </a:r>
            <a:r>
              <a:rPr lang="en-US" sz="24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front</a:t>
            </a:r>
            <a:endParaRPr lang="en-US" sz="2400" i="1" dirty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sz="2400" b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ersonnel –</a:t>
            </a:r>
            <a:r>
              <a:rPr lang="en-US" sz="24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a </a:t>
            </a:r>
            <a:r>
              <a:rPr lang="en-US" sz="2400" i="1" dirty="0">
                <a:solidFill>
                  <a:srgbClr val="44546A"/>
                </a:solidFill>
                <a:latin typeface="Arial Narrow" panose="020B0606020202030204" pitchFamily="34" charset="0"/>
              </a:rPr>
              <a:t>motivated </a:t>
            </a:r>
            <a:r>
              <a:rPr lang="en-US" sz="24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&amp; capable CIMIC team</a:t>
            </a:r>
            <a:endParaRPr lang="en-US" sz="2400" i="1" dirty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nteroperability </a:t>
            </a:r>
            <a:r>
              <a:rPr lang="en-US" sz="2400" b="1" dirty="0">
                <a:solidFill>
                  <a:srgbClr val="44546A"/>
                </a:solidFill>
                <a:latin typeface="Arial Narrow" panose="020B0606020202030204" pitchFamily="34" charset="0"/>
              </a:rPr>
              <a:t>– </a:t>
            </a:r>
            <a:r>
              <a:rPr lang="en-US" sz="24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enhanced </a:t>
            </a:r>
            <a:r>
              <a:rPr lang="en-US" sz="2400" i="1" dirty="0">
                <a:solidFill>
                  <a:srgbClr val="44546A"/>
                </a:solidFill>
                <a:latin typeface="Arial Narrow" panose="020B0606020202030204" pitchFamily="34" charset="0"/>
              </a:rPr>
              <a:t>Civil Military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2226237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14358" y="840396"/>
            <a:ext cx="97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/>
              </a:rPr>
              <a:t>CKLC 19: Participation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875590" y="1446684"/>
            <a:ext cx="7316409" cy="43513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Albanian Ministry of Defence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Allied Command Operations</a:t>
            </a:r>
            <a:r>
              <a:rPr lang="en-GB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SHAPE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Joint Force Command </a:t>
            </a:r>
            <a:r>
              <a:rPr lang="en-GB" sz="1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Brunssum</a:t>
            </a:r>
            <a:r>
              <a:rPr lang="en-GB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Joint Force Command Naples</a:t>
            </a:r>
            <a:endParaRPr lang="en-GB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European Union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African Union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United States European Command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NATO Headquarters</a:t>
            </a:r>
            <a:r>
              <a:rPr lang="en-GB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Supreme Allied Command Transformation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 </a:t>
            </a:r>
            <a:r>
              <a:rPr lang="en-GB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Civil </a:t>
            </a: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Affairs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Proponency</a:t>
            </a: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Special Operation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Center</a:t>
            </a: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of Excellence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Romanian Ministry of Home Affairs</a:t>
            </a:r>
            <a:endParaRPr lang="en-GB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GB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Geneva Centre </a:t>
            </a: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for Security Sector Governance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International </a:t>
            </a:r>
            <a:r>
              <a:rPr lang="en-GB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Centre for Defence and </a:t>
            </a:r>
            <a:r>
              <a:rPr lang="en-GB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Security</a:t>
            </a:r>
            <a:endParaRPr lang="en-GB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464" y="-687311"/>
            <a:ext cx="5398264" cy="8122779"/>
          </a:xfrm>
          <a:prstGeom prst="rect">
            <a:avLst/>
          </a:prstGeom>
          <a:effectLst>
            <a:softEdge rad="762000"/>
          </a:effectLst>
        </p:spPr>
      </p:pic>
      <p:sp>
        <p:nvSpPr>
          <p:cNvPr id="11" name="TextBox 10"/>
          <p:cNvSpPr txBox="1"/>
          <p:nvPr/>
        </p:nvSpPr>
        <p:spPr>
          <a:xfrm>
            <a:off x="3628822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889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“NATO</a:t>
            </a:r>
            <a:r>
              <a:rPr lang="en-US" b="1" baseline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CIVIL MILITARY COOPERATION VISION 25</a:t>
            </a: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”</a:t>
            </a:r>
            <a:r>
              <a:rPr lang="en-US" b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en-US" b="0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CIMIC Key Leader Conference</a:t>
            </a:r>
            <a:r>
              <a:rPr lang="en-US" sz="1400" baseline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2019, Tirana</a:t>
            </a:r>
            <a:endParaRPr lang="en-US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8526" y="805071"/>
            <a:ext cx="6917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2696" y="6400803"/>
            <a:ext cx="6917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260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1546" y="274176"/>
            <a:ext cx="9898743" cy="7424058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8" name="Rectangle 7"/>
          <p:cNvSpPr/>
          <p:nvPr/>
        </p:nvSpPr>
        <p:spPr>
          <a:xfrm>
            <a:off x="6604001" y="1799771"/>
            <a:ext cx="5588000" cy="439782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99159" y="1707465"/>
            <a:ext cx="97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44546A"/>
                </a:solidFill>
                <a:latin typeface="Myriad Pro"/>
              </a:rPr>
              <a:t>CKLC 19: Aim</a:t>
            </a:r>
            <a:endParaRPr lang="en-US" sz="2000" dirty="0">
              <a:solidFill>
                <a:srgbClr val="44546A"/>
              </a:solidFill>
              <a:latin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0056" y="2489989"/>
            <a:ext cx="4644573" cy="31085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To </a:t>
            </a:r>
            <a:r>
              <a:rPr lang="en-US" sz="2800" i="1" dirty="0">
                <a:solidFill>
                  <a:srgbClr val="44546A"/>
                </a:solidFill>
                <a:latin typeface="Arial Narrow" panose="020B0606020202030204" pitchFamily="34" charset="0"/>
              </a:rPr>
              <a:t>discuss strategic trends in the civil operating environment in order to inform the development of NATO CIMIC in terms of Doctrine, </a:t>
            </a:r>
            <a:r>
              <a:rPr lang="en-US" sz="2800" i="1" dirty="0" err="1">
                <a:solidFill>
                  <a:srgbClr val="44546A"/>
                </a:solidFill>
                <a:latin typeface="Arial Narrow" panose="020B0606020202030204" pitchFamily="34" charset="0"/>
              </a:rPr>
              <a:t>Organisation</a:t>
            </a:r>
            <a:r>
              <a:rPr lang="en-US" sz="2800" i="1" dirty="0">
                <a:solidFill>
                  <a:srgbClr val="44546A"/>
                </a:solidFill>
                <a:latin typeface="Arial Narrow" panose="020B0606020202030204" pitchFamily="34" charset="0"/>
              </a:rPr>
              <a:t>, Training, Materiel, Leadership, Personnel, Facilities and </a:t>
            </a:r>
            <a:r>
              <a:rPr lang="en-US" sz="2800" i="1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Interoperability</a:t>
            </a:r>
            <a:r>
              <a:rPr lang="en-US" sz="2800" i="1" dirty="0">
                <a:solidFill>
                  <a:srgbClr val="44546A"/>
                </a:solidFill>
                <a:latin typeface="Arial Narrow" panose="020B0606020202030204" pitchFamily="34" charset="0"/>
              </a:rPr>
              <a:t>.</a:t>
            </a:r>
            <a:endParaRPr lang="en-US" sz="2400" i="1" dirty="0">
              <a:solidFill>
                <a:srgbClr val="44546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“NATO</a:t>
            </a:r>
            <a:r>
              <a:rPr lang="en-US" b="1" baseline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CIVIL MILITARY COOPERATION VISION 25</a:t>
            </a:r>
            <a:r>
              <a:rPr lang="en-US" b="1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”</a:t>
            </a:r>
            <a:r>
              <a:rPr lang="en-US" b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/>
            </a:r>
            <a:br>
              <a:rPr lang="en-US" b="0" dirty="0" smtClean="0">
                <a:solidFill>
                  <a:schemeClr val="tx2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CIMIC Key Leader Conference</a:t>
            </a:r>
            <a:r>
              <a:rPr lang="en-US" sz="1400" baseline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2019, Tirana</a:t>
            </a:r>
            <a:endParaRPr lang="en-US" sz="14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2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583886" cy="69668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7833" y="1464828"/>
            <a:ext cx="14060003" cy="82016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06896" y="984767"/>
            <a:ext cx="97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/>
              </a:rPr>
              <a:t>CKLC 19: Objectives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878" y="1681543"/>
            <a:ext cx="6646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ACO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CIMIC and CMI Role in countering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‘Hybrid’ threats and Resilience through Civil Preparedness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ACO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CIMIC and CMI contribution to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Projecting Stability and Counter Terrorism overseas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“NATO</a:t>
            </a:r>
            <a:r>
              <a:rPr lang="en-US" b="1" baseline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CIVIL MILITARY COOPERATION VISION 25</a:t>
            </a: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”</a:t>
            </a:r>
            <a:r>
              <a:rPr lang="en-US" b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en-US" b="0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CIMIC Key Leader Conference</a:t>
            </a:r>
            <a:r>
              <a:rPr lang="en-US" sz="1400" baseline="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2019, Tirana</a:t>
            </a:r>
            <a:endParaRPr lang="en-US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8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08" y="889031"/>
            <a:ext cx="97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44546A"/>
                </a:solidFill>
                <a:latin typeface="Myriad Pro"/>
              </a:rPr>
              <a:t>CKLC 19: Workshops</a:t>
            </a:r>
            <a:endParaRPr lang="en-US" sz="2000" dirty="0">
              <a:solidFill>
                <a:srgbClr val="44546A"/>
              </a:solidFill>
              <a:latin typeface="Myria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1" y="889031"/>
            <a:ext cx="9144000" cy="6858000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4" name="TextBox 3"/>
          <p:cNvSpPr txBox="1"/>
          <p:nvPr/>
        </p:nvSpPr>
        <p:spPr>
          <a:xfrm>
            <a:off x="794465" y="1480805"/>
            <a:ext cx="10820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546A"/>
                </a:solidFill>
                <a:latin typeface="Arial Narrow" panose="020B0606020202030204" pitchFamily="34" charset="0"/>
              </a:rPr>
              <a:t>Resilience through Civil </a:t>
            </a: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Preparedness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Projecting Stability &amp; Counter Terrorism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Training </a:t>
            </a:r>
            <a:r>
              <a:rPr lang="en-US" sz="2400" dirty="0">
                <a:solidFill>
                  <a:srgbClr val="44546A"/>
                </a:solidFill>
                <a:latin typeface="Arial Narrow" panose="020B0606020202030204" pitchFamily="34" charset="0"/>
              </a:rPr>
              <a:t>&amp; </a:t>
            </a: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546A"/>
                </a:solidFill>
                <a:latin typeface="Arial Narrow" panose="020B0606020202030204" pitchFamily="34" charset="0"/>
              </a:rPr>
              <a:t>Leadership &amp; </a:t>
            </a: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4546A"/>
                </a:solidFill>
                <a:latin typeface="Arial Narrow" panose="020B0606020202030204" pitchFamily="34" charset="0"/>
              </a:rPr>
              <a:t>Interoperability &amp; Cooperation</a:t>
            </a:r>
            <a:endParaRPr lang="en-US" sz="2400" dirty="0">
              <a:solidFill>
                <a:srgbClr val="44546A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349" y="89738"/>
            <a:ext cx="1619222" cy="15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8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662" y="918005"/>
            <a:ext cx="3763905" cy="29343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ag of Alban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09" y="918005"/>
            <a:ext cx="6076179" cy="43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1053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/>
              </a:rPr>
              <a:t>PETRO KOÇI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Myriad Pro"/>
              </a:rPr>
              <a:t>Deputy Minister of Defense, Albania</a:t>
            </a:r>
            <a:endParaRPr lang="en-US" sz="3600" b="1" i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658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662" y="918005"/>
            <a:ext cx="3763905" cy="29343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-25400"/>
            <a:ext cx="12279711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8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336</Words>
  <Application>Microsoft Office PowerPoint</Application>
  <PresentationFormat>Custom</PresentationFormat>
  <Paragraphs>76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1_Office Theme</vt:lpstr>
      <vt:lpstr>3_Office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Dube, S.</dc:creator>
  <cp:lastModifiedBy>salla</cp:lastModifiedBy>
  <cp:revision>95</cp:revision>
  <cp:lastPrinted>2019-05-24T06:13:06Z</cp:lastPrinted>
  <dcterms:created xsi:type="dcterms:W3CDTF">2018-03-20T14:19:28Z</dcterms:created>
  <dcterms:modified xsi:type="dcterms:W3CDTF">2019-05-27T13:11:48Z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{A96B4FAD-86CC-4236-90DA-1F73B47B1B23}</vt:lpwstr>
  </property>
  <property fmtid="{D5CDD505-2E9C-101B-9397-08002B2CF9AE}" pid="3" name="DLPManualFileClassificationLastModifiedBy">
    <vt:lpwstr>U000\sha.brian.meister</vt:lpwstr>
  </property>
  <property fmtid="{D5CDD505-2E9C-101B-9397-08002B2CF9AE}" pid="4" name="DLPManualFileClassificationLastModificationDate">
    <vt:lpwstr>1558677553</vt:lpwstr>
  </property>
  <property fmtid="{D5CDD505-2E9C-101B-9397-08002B2CF9AE}" pid="5" name="DLPManualFileClassificationVersion">
    <vt:lpwstr>11.1.100.23</vt:lpwstr>
  </property>
</Properties>
</file>