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6" r:id="rId3"/>
    <p:sldId id="312" r:id="rId4"/>
    <p:sldId id="307" r:id="rId5"/>
    <p:sldId id="310" r:id="rId6"/>
    <p:sldId id="314" r:id="rId7"/>
    <p:sldId id="315" r:id="rId8"/>
    <p:sldId id="316" r:id="rId9"/>
    <p:sldId id="298" r:id="rId10"/>
    <p:sldId id="273" r:id="rId11"/>
    <p:sldId id="268" r:id="rId12"/>
  </p:sldIdLst>
  <p:sldSz cx="10688638" cy="756285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FFF"/>
    <a:srgbClr val="6CB3FF"/>
    <a:srgbClr val="FFFFFF"/>
    <a:srgbClr val="36B4E3"/>
    <a:srgbClr val="2885D2"/>
    <a:srgbClr val="41D1FF"/>
    <a:srgbClr val="66CCFF"/>
    <a:srgbClr val="31A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3916" autoAdjust="0"/>
  </p:normalViewPr>
  <p:slideViewPr>
    <p:cSldViewPr>
      <p:cViewPr>
        <p:scale>
          <a:sx n="70" d="100"/>
          <a:sy n="70" d="100"/>
        </p:scale>
        <p:origin x="-72" y="36"/>
      </p:cViewPr>
      <p:guideLst>
        <p:guide orient="horz" pos="2382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09C8D-DA7D-4507-AEB9-4E09469A7B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A56E8F-09FD-46FD-A8FA-B5AD91A203A9}">
      <dgm:prSet phldrT="[Text]" custT="1"/>
      <dgm:spPr>
        <a:solidFill>
          <a:srgbClr val="2885D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1st Pillar:</a:t>
          </a:r>
        </a:p>
        <a:p>
          <a:r>
            <a:rPr lang="et-E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Public Awareness-Building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C31721-39CC-420E-94E0-BE1E1E8379D2}" type="parTrans" cxnId="{F3AB93E5-0EBA-4419-A68D-8A64B516AEBC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33DA24-6862-428F-9B60-0A085983CB17}" type="sibTrans" cxnId="{F3AB93E5-0EBA-4419-A68D-8A64B516AEBC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098D45-6669-4AE5-B119-CCF12048E281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endParaRPr lang="en-US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F805B4-D342-445D-A309-1D20254AA42F}" type="parTrans" cxnId="{EBD573A3-50EE-4C96-9AD1-55651434ECA9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40AC4-D41B-44ED-ACCE-5766D2C8DB1A}" type="sibTrans" cxnId="{EBD573A3-50EE-4C96-9AD1-55651434ECA9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D9C996-D159-432A-8C4B-20298A52F4A7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Risk</a:t>
          </a:r>
          <a:r>
            <a:rPr lang="et-EE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 C</a:t>
          </a:r>
          <a:r>
            <a:rPr lang="en-US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ommunication</a:t>
          </a:r>
          <a:endParaRPr lang="en-US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EDDEE8-D09E-4AB6-89E2-5984DD6D14C8}" type="parTrans" cxnId="{0A3316EA-969E-40BF-B0B0-D744213DD181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18D2A1-4AD0-4F75-B3FF-82C95B86CC42}" type="sibTrans" cxnId="{0A3316EA-969E-40BF-B0B0-D744213DD181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077D6A-2B05-46BB-A183-385EADD20E7E}">
      <dgm:prSet phldrT="[Text]" custT="1"/>
      <dgm:spPr>
        <a:solidFill>
          <a:srgbClr val="2885D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2nd Pillar:</a:t>
          </a:r>
        </a:p>
        <a:p>
          <a:r>
            <a:rPr lang="et-E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Protection of Population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61350F-0106-4995-A58B-B716AA18F80C}" type="parTrans" cxnId="{C62AA29F-E804-49AA-9395-46A6E0C914A9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143F26-1D39-410F-BA92-B5D4781E2B99}" type="sibTrans" cxnId="{C62AA29F-E804-49AA-9395-46A6E0C914A9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6B72C5-5E2F-4557-B0CF-37682EB2B782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Early Warning System (EWS)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121AFD-A9D8-4819-9FD4-31BA4DD92D3D}" type="parTrans" cxnId="{C237F11C-0D10-4389-9975-3E191449774A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03031F-A227-4F55-A02D-BF12C8E27855}" type="sibTrans" cxnId="{C237F11C-0D10-4389-9975-3E191449774A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1DE770-6193-49A3-8FB5-D37D198D0801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Self-Resilience of Individuals and Households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9824AC-E6F1-4D04-8F87-744FCF32CFBA}" type="parTrans" cxnId="{7029CC91-F2EA-4BE4-B32F-E77A8D522D68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AC0FDA-8A30-4258-AC17-4B2FE2EC131A}" type="sibTrans" cxnId="{7029CC91-F2EA-4BE4-B32F-E77A8D522D68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575CB6-D1C5-41BB-B4C4-AD51AB994199}">
      <dgm:prSet phldrT="[Text]" custT="1"/>
      <dgm:spPr>
        <a:solidFill>
          <a:srgbClr val="2885D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3rd Pillar:</a:t>
          </a:r>
        </a:p>
        <a:p>
          <a:r>
            <a:rPr lang="et-E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Response and Recovery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1BA1D3-238F-4B53-A30A-594568A5D842}" type="parTrans" cxnId="{A5DD00CD-D6A6-4571-832B-4EDAF398A3D6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0E92CF-9557-4648-A1FB-A56BE3AA25BD}" type="sibTrans" cxnId="{A5DD00CD-D6A6-4571-832B-4EDAF398A3D6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4CA127-6A7A-456B-B9EE-569F9897C96A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Rapid Response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EEE6B8-8F73-4B80-9CC4-087A473B3760}" type="parTrans" cxnId="{0359C947-6B6B-484D-B1A7-4A753AB0D61E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4D10D-A243-4CD9-A61E-05089D8E37D8}" type="sibTrans" cxnId="{0359C947-6B6B-484D-B1A7-4A753AB0D61E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BDFA24-68EE-43AE-A020-61789A8BD1CF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Supplies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C5DD8-5C2E-42E6-92B1-C2D5B2603F06}" type="parTrans" cxnId="{EF927B68-E8A6-4428-A0D1-8D34ADC773AE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D90C1B-E6DE-493D-AF64-54FC6AC23B33}" type="sibTrans" cxnId="{EF927B68-E8A6-4428-A0D1-8D34ADC773AE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6AE5A0-B7C0-409E-A707-28CD5960E688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Training </a:t>
          </a:r>
          <a:r>
            <a:rPr lang="et-EE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en-US" b="0" noProof="0" dirty="0" smtClean="0">
              <a:latin typeface="Arial" panose="020B0604020202020204" pitchFamily="34" charset="0"/>
              <a:cs typeface="Arial" panose="020B0604020202020204" pitchFamily="34" charset="0"/>
            </a:rPr>
            <a:t>rogrammes</a:t>
          </a:r>
          <a:endParaRPr lang="en-US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0A93EA-6A7E-4E02-BE2D-BB05B577DF4B}" type="parTrans" cxnId="{E830A31E-8723-46AF-B80D-4857099CDF4C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3D88EB-F9EA-493D-B5C0-9A53D0AFDF6C}" type="sibTrans" cxnId="{E830A31E-8723-46AF-B80D-4857099CDF4C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A9E14B-82BD-4682-814F-11128265CDEA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Crisis Communication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A8FCE-30B8-4BB4-8FD5-D721E9E66323}" type="parTrans" cxnId="{B168D807-9EAC-4940-8B3D-4A694D7D05DC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B25A52-3991-4C3F-B2CA-300937D9CE69}" type="sibTrans" cxnId="{B168D807-9EAC-4940-8B3D-4A694D7D05DC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FE5AC4-259C-436D-B236-ADF63C5210AD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Mass-Evacuation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91522-EE51-494C-B2C7-C3B54239920C}" type="parTrans" cxnId="{37A07F52-31B7-4797-BD09-0E6AC2836106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ADFB9F-FA45-4045-AAB5-103C8BCFB7BB}" type="sibTrans" cxnId="{37A07F52-31B7-4797-BD09-0E6AC2836106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800F41-3263-4DF3-84D5-F223AEA37CE7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err="1" smtClean="0">
              <a:latin typeface="Arial" panose="020B0604020202020204" pitchFamily="34" charset="0"/>
              <a:cs typeface="Arial" panose="020B0604020202020204" pitchFamily="34" charset="0"/>
            </a:rPr>
            <a:t>Sheltering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C0FDDC-8DEA-4F94-9F7C-DEFBF4E75F47}" type="parTrans" cxnId="{ED4582C9-002E-47C3-915D-9906FCD43761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FA0052-0782-4717-9F66-D1CE05C8BB2C}" type="sibTrans" cxnId="{ED4582C9-002E-47C3-915D-9906FCD43761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F6932-DFD2-4BCD-AF6C-93C6376E2E35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t-EE" b="0" dirty="0" smtClean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DECA9B-4D08-47FF-9E1D-D245E87D914F}" type="parTrans" cxnId="{4401BB0A-CEB3-4D43-8055-9C275747D4E6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506573-63C2-45A1-A371-9C6691FC53DE}" type="sibTrans" cxnId="{4401BB0A-CEB3-4D43-8055-9C275747D4E6}">
      <dgm:prSet/>
      <dgm:spPr/>
      <dgm:t>
        <a:bodyPr/>
        <a:lstStyle/>
        <a:p>
          <a:endParaRPr lang="en-US" b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E090EE-A7DB-4D1A-9D24-1BAC10DD697A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CFC65-4012-48EB-9960-E437C8E111A7}" type="parTrans" cxnId="{27A10B1D-ACBB-474B-9170-77DEE9EAE5E7}">
      <dgm:prSet/>
      <dgm:spPr/>
      <dgm:t>
        <a:bodyPr/>
        <a:lstStyle/>
        <a:p>
          <a:endParaRPr lang="en-US"/>
        </a:p>
      </dgm:t>
    </dgm:pt>
    <dgm:pt modelId="{69301416-AE4E-40CA-8B17-B0E4906B784C}" type="sibTrans" cxnId="{27A10B1D-ACBB-474B-9170-77DEE9EAE5E7}">
      <dgm:prSet/>
      <dgm:spPr/>
      <dgm:t>
        <a:bodyPr/>
        <a:lstStyle/>
        <a:p>
          <a:endParaRPr lang="en-US"/>
        </a:p>
      </dgm:t>
    </dgm:pt>
    <dgm:pt modelId="{2EBC857C-E90F-4F7B-AA67-DD50A5F28001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CF33C-D6A5-4EAB-8C3A-955E4D7BB2C5}" type="parTrans" cxnId="{E480592A-E92B-4D72-A406-3F80C13AAE10}">
      <dgm:prSet/>
      <dgm:spPr/>
      <dgm:t>
        <a:bodyPr/>
        <a:lstStyle/>
        <a:p>
          <a:endParaRPr lang="en-US"/>
        </a:p>
      </dgm:t>
    </dgm:pt>
    <dgm:pt modelId="{03DF07E3-6C89-486C-A220-BF224110537F}" type="sibTrans" cxnId="{E480592A-E92B-4D72-A406-3F80C13AAE10}">
      <dgm:prSet/>
      <dgm:spPr/>
      <dgm:t>
        <a:bodyPr/>
        <a:lstStyle/>
        <a:p>
          <a:endParaRPr lang="en-US"/>
        </a:p>
      </dgm:t>
    </dgm:pt>
    <dgm:pt modelId="{13754084-191F-4886-945E-2767F06468DC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10FDD8-F50A-4696-A518-2199760C7925}" type="parTrans" cxnId="{87E41827-7642-4476-9A1D-3384795B9FA5}">
      <dgm:prSet/>
      <dgm:spPr/>
      <dgm:t>
        <a:bodyPr/>
        <a:lstStyle/>
        <a:p>
          <a:endParaRPr lang="en-US"/>
        </a:p>
      </dgm:t>
    </dgm:pt>
    <dgm:pt modelId="{676FDC20-B3F3-4B6F-A933-6A4626B64A4D}" type="sibTrans" cxnId="{87E41827-7642-4476-9A1D-3384795B9FA5}">
      <dgm:prSet/>
      <dgm:spPr/>
      <dgm:t>
        <a:bodyPr/>
        <a:lstStyle/>
        <a:p>
          <a:endParaRPr lang="en-US"/>
        </a:p>
      </dgm:t>
    </dgm:pt>
    <dgm:pt modelId="{330B62BB-6A03-4E3D-ADFD-49E34FC4D692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2E6A98-86DC-4F62-861A-A34ADF9A2C07}" type="parTrans" cxnId="{FC252AE5-0627-4339-B2DB-DFF9C4CF6407}">
      <dgm:prSet/>
      <dgm:spPr/>
      <dgm:t>
        <a:bodyPr/>
        <a:lstStyle/>
        <a:p>
          <a:endParaRPr lang="en-US"/>
        </a:p>
      </dgm:t>
    </dgm:pt>
    <dgm:pt modelId="{EFB7E21D-2357-4E37-8480-E624DF69E1EE}" type="sibTrans" cxnId="{FC252AE5-0627-4339-B2DB-DFF9C4CF6407}">
      <dgm:prSet/>
      <dgm:spPr/>
      <dgm:t>
        <a:bodyPr/>
        <a:lstStyle/>
        <a:p>
          <a:endParaRPr lang="en-US"/>
        </a:p>
      </dgm:t>
    </dgm:pt>
    <dgm:pt modelId="{2F8E6BFA-E543-4284-98C7-946500F91CE0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DD14B0-6CAC-4A21-A24E-B442DE993C81}" type="parTrans" cxnId="{3AF36982-273B-4439-AECF-3E12BC221B8A}">
      <dgm:prSet/>
      <dgm:spPr/>
      <dgm:t>
        <a:bodyPr/>
        <a:lstStyle/>
        <a:p>
          <a:endParaRPr lang="en-US"/>
        </a:p>
      </dgm:t>
    </dgm:pt>
    <dgm:pt modelId="{4162FF74-DB46-4BFE-9C1D-30D7BE502BDC}" type="sibTrans" cxnId="{3AF36982-273B-4439-AECF-3E12BC221B8A}">
      <dgm:prSet/>
      <dgm:spPr/>
      <dgm:t>
        <a:bodyPr/>
        <a:lstStyle/>
        <a:p>
          <a:endParaRPr lang="en-US"/>
        </a:p>
      </dgm:t>
    </dgm:pt>
    <dgm:pt modelId="{A6A80FA7-B6A3-4717-AC89-6A415004DDC2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FFB139-4965-43DE-B893-F73CAB8DEE13}" type="parTrans" cxnId="{7A8A355B-9889-4084-B44A-BE1C02B7E1D4}">
      <dgm:prSet/>
      <dgm:spPr/>
      <dgm:t>
        <a:bodyPr/>
        <a:lstStyle/>
        <a:p>
          <a:endParaRPr lang="en-US"/>
        </a:p>
      </dgm:t>
    </dgm:pt>
    <dgm:pt modelId="{360CBC0E-5F2D-4293-8C8A-058DD3EB045C}" type="sibTrans" cxnId="{7A8A355B-9889-4084-B44A-BE1C02B7E1D4}">
      <dgm:prSet/>
      <dgm:spPr/>
      <dgm:t>
        <a:bodyPr/>
        <a:lstStyle/>
        <a:p>
          <a:endParaRPr lang="en-US"/>
        </a:p>
      </dgm:t>
    </dgm:pt>
    <dgm:pt modelId="{9AF3EC1A-3676-45D6-BD3A-DB6DF594C65E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739DBD-C568-4F34-AFF5-D7942A9A54D4}" type="parTrans" cxnId="{4B4332A6-9B58-408D-8B3B-AAE1C4DD1657}">
      <dgm:prSet/>
      <dgm:spPr/>
      <dgm:t>
        <a:bodyPr/>
        <a:lstStyle/>
        <a:p>
          <a:endParaRPr lang="en-US"/>
        </a:p>
      </dgm:t>
    </dgm:pt>
    <dgm:pt modelId="{D61EC1DF-8A58-4493-948A-A053607253F1}" type="sibTrans" cxnId="{4B4332A6-9B58-408D-8B3B-AAE1C4DD1657}">
      <dgm:prSet/>
      <dgm:spPr/>
      <dgm:t>
        <a:bodyPr/>
        <a:lstStyle/>
        <a:p>
          <a:endParaRPr lang="en-US"/>
        </a:p>
      </dgm:t>
    </dgm:pt>
    <dgm:pt modelId="{BC1AABFB-80DB-474D-8905-EBFF52F7EC3B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286C63-E22D-4284-A4E8-8A1A7CAC567C}" type="parTrans" cxnId="{8B952C7A-B164-45B6-AFB6-D3A9313128A3}">
      <dgm:prSet/>
      <dgm:spPr/>
      <dgm:t>
        <a:bodyPr/>
        <a:lstStyle/>
        <a:p>
          <a:endParaRPr lang="en-US"/>
        </a:p>
      </dgm:t>
    </dgm:pt>
    <dgm:pt modelId="{507A07BB-A1FF-4CEA-B14B-60CE40ECA67A}" type="sibTrans" cxnId="{8B952C7A-B164-45B6-AFB6-D3A9313128A3}">
      <dgm:prSet/>
      <dgm:spPr/>
      <dgm:t>
        <a:bodyPr/>
        <a:lstStyle/>
        <a:p>
          <a:endParaRPr lang="en-US"/>
        </a:p>
      </dgm:t>
    </dgm:pt>
    <dgm:pt modelId="{D11FFEBF-D97F-47A6-B225-E8877210E7DB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0AD443-00EF-4055-9E56-47CAC30E244C}" type="parTrans" cxnId="{730E9749-D8E4-4D35-B5F4-381866976D86}">
      <dgm:prSet/>
      <dgm:spPr/>
      <dgm:t>
        <a:bodyPr/>
        <a:lstStyle/>
        <a:p>
          <a:endParaRPr lang="en-US"/>
        </a:p>
      </dgm:t>
    </dgm:pt>
    <dgm:pt modelId="{4205B860-AB05-4858-AC91-C7B56B21B38B}" type="sibTrans" cxnId="{730E9749-D8E4-4D35-B5F4-381866976D86}">
      <dgm:prSet/>
      <dgm:spPr/>
      <dgm:t>
        <a:bodyPr/>
        <a:lstStyle/>
        <a:p>
          <a:endParaRPr lang="en-US"/>
        </a:p>
      </dgm:t>
    </dgm:pt>
    <dgm:pt modelId="{17A12707-9823-42EC-BA5B-B105CEAE1FD1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5ACDE7-3B4B-4427-8910-89E6A81E09F9}" type="parTrans" cxnId="{7768CC96-2D99-4414-9FB1-1C8EAA1D6AEB}">
      <dgm:prSet/>
      <dgm:spPr/>
      <dgm:t>
        <a:bodyPr/>
        <a:lstStyle/>
        <a:p>
          <a:endParaRPr lang="en-US"/>
        </a:p>
      </dgm:t>
    </dgm:pt>
    <dgm:pt modelId="{6FF17D94-7424-402A-84C7-A83CAFE0DB70}" type="sibTrans" cxnId="{7768CC96-2D99-4414-9FB1-1C8EAA1D6AEB}">
      <dgm:prSet/>
      <dgm:spPr/>
      <dgm:t>
        <a:bodyPr/>
        <a:lstStyle/>
        <a:p>
          <a:endParaRPr lang="en-US"/>
        </a:p>
      </dgm:t>
    </dgm:pt>
    <dgm:pt modelId="{E3B906FC-32C0-461E-8D42-C1E5F80FCA94}">
      <dgm:prSet phldrT="[Text]"/>
      <dgm:spPr>
        <a:solidFill>
          <a:schemeClr val="accent1">
            <a:lumMod val="9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EADB5F-B6AE-4818-9125-890D3B2E9BAB}" type="parTrans" cxnId="{72149C73-C49C-4034-8574-D9729594FCB5}">
      <dgm:prSet/>
      <dgm:spPr/>
      <dgm:t>
        <a:bodyPr/>
        <a:lstStyle/>
        <a:p>
          <a:endParaRPr lang="en-US"/>
        </a:p>
      </dgm:t>
    </dgm:pt>
    <dgm:pt modelId="{F208BB51-2F6F-4391-9597-2E3A1B21BC70}" type="sibTrans" cxnId="{72149C73-C49C-4034-8574-D9729594FCB5}">
      <dgm:prSet/>
      <dgm:spPr/>
      <dgm:t>
        <a:bodyPr/>
        <a:lstStyle/>
        <a:p>
          <a:endParaRPr lang="en-US"/>
        </a:p>
      </dgm:t>
    </dgm:pt>
    <dgm:pt modelId="{F97845CB-3980-4806-9FC0-FAAF493845D7}" type="pres">
      <dgm:prSet presAssocID="{7E509C8D-DA7D-4507-AEB9-4E09469A7B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B38E32-A383-4A1A-8E7C-AAA3F2F36AAE}" type="pres">
      <dgm:prSet presAssocID="{DCA56E8F-09FD-46FD-A8FA-B5AD91A203A9}" presName="composite" presStyleCnt="0"/>
      <dgm:spPr/>
    </dgm:pt>
    <dgm:pt modelId="{B871FA94-9131-4A9B-976F-B111145F3AAC}" type="pres">
      <dgm:prSet presAssocID="{DCA56E8F-09FD-46FD-A8FA-B5AD91A203A9}" presName="parTx" presStyleLbl="alignNode1" presStyleIdx="0" presStyleCnt="3" custScaleX="119609" custScaleY="152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112B0-9F70-49AD-A90A-C923DC6C20E5}" type="pres">
      <dgm:prSet presAssocID="{DCA56E8F-09FD-46FD-A8FA-B5AD91A203A9}" presName="desTx" presStyleLbl="alignAccFollowNode1" presStyleIdx="0" presStyleCnt="3" custScaleX="113983" custScaleY="98630" custLinFactNeighborX="131" custLinFactNeighborY="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736BC-CAB3-4686-A821-BFCA6DD96DB7}" type="pres">
      <dgm:prSet presAssocID="{1B33DA24-6862-428F-9B60-0A085983CB17}" presName="space" presStyleCnt="0"/>
      <dgm:spPr/>
    </dgm:pt>
    <dgm:pt modelId="{8158A249-4C89-4714-A91A-E8137AB78121}" type="pres">
      <dgm:prSet presAssocID="{CA077D6A-2B05-46BB-A183-385EADD20E7E}" presName="composite" presStyleCnt="0"/>
      <dgm:spPr/>
    </dgm:pt>
    <dgm:pt modelId="{5BCF0DBD-6A5C-41B9-85FE-5BAE081C28ED}" type="pres">
      <dgm:prSet presAssocID="{CA077D6A-2B05-46BB-A183-385EADD20E7E}" presName="parTx" presStyleLbl="alignNode1" presStyleIdx="1" presStyleCnt="3" custScaleX="104642" custScaleY="1525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C87F0-6BDC-4A9F-AE30-10C8F0F486BF}" type="pres">
      <dgm:prSet presAssocID="{CA077D6A-2B05-46BB-A183-385EADD20E7E}" presName="desTx" presStyleLbl="alignAccFollowNode1" presStyleIdx="1" presStyleCnt="3" custScaleY="99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4E579-1B8C-4DBE-B84C-1B5E7717F42B}" type="pres">
      <dgm:prSet presAssocID="{D4143F26-1D39-410F-BA92-B5D4781E2B99}" presName="space" presStyleCnt="0"/>
      <dgm:spPr/>
    </dgm:pt>
    <dgm:pt modelId="{0C8663D5-CDA3-4445-AE68-7FF8AF3961D3}" type="pres">
      <dgm:prSet presAssocID="{62575CB6-D1C5-41BB-B4C4-AD51AB994199}" presName="composite" presStyleCnt="0"/>
      <dgm:spPr/>
    </dgm:pt>
    <dgm:pt modelId="{36DF2DD8-79C6-4BFB-94B8-A782C21014EC}" type="pres">
      <dgm:prSet presAssocID="{62575CB6-D1C5-41BB-B4C4-AD51AB994199}" presName="parTx" presStyleLbl="alignNode1" presStyleIdx="2" presStyleCnt="3" custScaleX="117851" custScaleY="1476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3CAEF-93F2-4027-AD6A-1362D08061C6}" type="pres">
      <dgm:prSet presAssocID="{62575CB6-D1C5-41BB-B4C4-AD51AB994199}" presName="desTx" presStyleLbl="alignAccFollowNode1" presStyleIdx="2" presStyleCnt="3" custScaleX="114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E41827-7642-4476-9A1D-3384795B9FA5}" srcId="{62575CB6-D1C5-41BB-B4C4-AD51AB994199}" destId="{13754084-191F-4886-945E-2767F06468DC}" srcOrd="2" destOrd="0" parTransId="{F010FDD8-F50A-4696-A518-2199760C7925}" sibTransId="{676FDC20-B3F3-4B6F-A933-6A4626B64A4D}"/>
    <dgm:cxn modelId="{730E9749-D8E4-4D35-B5F4-381866976D86}" srcId="{DCA56E8F-09FD-46FD-A8FA-B5AD91A203A9}" destId="{D11FFEBF-D97F-47A6-B225-E8877210E7DB}" srcOrd="0" destOrd="0" parTransId="{390AD443-00EF-4055-9E56-47CAC30E244C}" sibTransId="{4205B860-AB05-4858-AC91-C7B56B21B38B}"/>
    <dgm:cxn modelId="{A5DD00CD-D6A6-4571-832B-4EDAF398A3D6}" srcId="{7E509C8D-DA7D-4507-AEB9-4E09469A7BD5}" destId="{62575CB6-D1C5-41BB-B4C4-AD51AB994199}" srcOrd="2" destOrd="0" parTransId="{F31BA1D3-238F-4B53-A30A-594568A5D842}" sibTransId="{9D0E92CF-9557-4648-A1FB-A56BE3AA25BD}"/>
    <dgm:cxn modelId="{72149C73-C49C-4034-8574-D9729594FCB5}" srcId="{CA077D6A-2B05-46BB-A183-385EADD20E7E}" destId="{E3B906FC-32C0-461E-8D42-C1E5F80FCA94}" srcOrd="0" destOrd="0" parTransId="{15EADB5F-B6AE-4818-9125-890D3B2E9BAB}" sibTransId="{F208BB51-2F6F-4391-9597-2E3A1B21BC70}"/>
    <dgm:cxn modelId="{3AF36982-273B-4439-AECF-3E12BC221B8A}" srcId="{CA077D6A-2B05-46BB-A183-385EADD20E7E}" destId="{2F8E6BFA-E543-4284-98C7-946500F91CE0}" srcOrd="2" destOrd="0" parTransId="{E9DD14B0-6CAC-4A21-A24E-B442DE993C81}" sibTransId="{4162FF74-DB46-4BFE-9C1D-30D7BE502BDC}"/>
    <dgm:cxn modelId="{FC252AE5-0627-4339-B2DB-DFF9C4CF6407}" srcId="{62575CB6-D1C5-41BB-B4C4-AD51AB994199}" destId="{330B62BB-6A03-4E3D-ADFD-49E34FC4D692}" srcOrd="4" destOrd="0" parTransId="{8C2E6A98-86DC-4F62-861A-A34ADF9A2C07}" sibTransId="{EFB7E21D-2357-4E37-8480-E624DF69E1EE}"/>
    <dgm:cxn modelId="{ED4582C9-002E-47C3-915D-9906FCD43761}" srcId="{CA077D6A-2B05-46BB-A183-385EADD20E7E}" destId="{E5800F41-3263-4DF3-84D5-F223AEA37CE7}" srcOrd="9" destOrd="0" parTransId="{11C0FDDC-8DEA-4F94-9F7C-DEFBF4E75F47}" sibTransId="{69FA0052-0782-4717-9F66-D1CE05C8BB2C}"/>
    <dgm:cxn modelId="{92127A54-DE3B-4F96-B143-53434D964225}" type="presOf" srcId="{236AE5A0-B7C0-409E-A707-28CD5960E688}" destId="{A45112B0-9F70-49AD-A90A-C923DC6C20E5}" srcOrd="0" destOrd="3" presId="urn:microsoft.com/office/officeart/2005/8/layout/hList1"/>
    <dgm:cxn modelId="{9CE77C82-C67E-4831-9AB5-E2B56816E561}" type="presOf" srcId="{CA077D6A-2B05-46BB-A183-385EADD20E7E}" destId="{5BCF0DBD-6A5C-41B9-85FE-5BAE081C28ED}" srcOrd="0" destOrd="0" presId="urn:microsoft.com/office/officeart/2005/8/layout/hList1"/>
    <dgm:cxn modelId="{DD1731D2-43D7-4394-8BCE-1B3967D8E372}" type="presOf" srcId="{89BDFA24-68EE-43AE-A020-61789A8BD1CF}" destId="{E383CAEF-93F2-4027-AD6A-1362D08061C6}" srcOrd="0" destOrd="3" presId="urn:microsoft.com/office/officeart/2005/8/layout/hList1"/>
    <dgm:cxn modelId="{0FBDFE06-8A51-4529-8C92-18ED092A03B9}" type="presOf" srcId="{98FE5AC4-259C-436D-B236-ADF63C5210AD}" destId="{8E8C87F0-6BDC-4A9F-AE30-10C8F0F486BF}" srcOrd="0" destOrd="7" presId="urn:microsoft.com/office/officeart/2005/8/layout/hList1"/>
    <dgm:cxn modelId="{C237F11C-0D10-4389-9975-3E191449774A}" srcId="{CA077D6A-2B05-46BB-A183-385EADD20E7E}" destId="{7A6B72C5-5E2F-4557-B0CF-37682EB2B782}" srcOrd="1" destOrd="0" parTransId="{4A121AFD-A9D8-4819-9FD4-31BA4DD92D3D}" sibTransId="{5D03031F-A227-4F55-A02D-BF12C8E27855}"/>
    <dgm:cxn modelId="{E480592A-E92B-4D72-A406-3F80C13AAE10}" srcId="{DCA56E8F-09FD-46FD-A8FA-B5AD91A203A9}" destId="{2EBC857C-E90F-4F7B-AA67-DD50A5F28001}" srcOrd="4" destOrd="0" parTransId="{77DCF33C-D6A5-4EAB-8C3A-955E4D7BB2C5}" sibTransId="{03DF07E3-6C89-486C-A220-BF224110537F}"/>
    <dgm:cxn modelId="{8B952C7A-B164-45B6-AFB6-D3A9313128A3}" srcId="{CA077D6A-2B05-46BB-A183-385EADD20E7E}" destId="{BC1AABFB-80DB-474D-8905-EBFF52F7EC3B}" srcOrd="8" destOrd="0" parTransId="{62286C63-E22D-4284-A4E8-8A1A7CAC567C}" sibTransId="{507A07BB-A1FF-4CEA-B14B-60CE40ECA67A}"/>
    <dgm:cxn modelId="{93854CF9-F093-43AF-8CF0-BA7DAD589FC6}" type="presOf" srcId="{E5800F41-3263-4DF3-84D5-F223AEA37CE7}" destId="{8E8C87F0-6BDC-4A9F-AE30-10C8F0F486BF}" srcOrd="0" destOrd="9" presId="urn:microsoft.com/office/officeart/2005/8/layout/hList1"/>
    <dgm:cxn modelId="{44860A8D-D4CD-4CBC-B277-3C25458661AB}" type="presOf" srcId="{BC1AABFB-80DB-474D-8905-EBFF52F7EC3B}" destId="{8E8C87F0-6BDC-4A9F-AE30-10C8F0F486BF}" srcOrd="0" destOrd="8" presId="urn:microsoft.com/office/officeart/2005/8/layout/hList1"/>
    <dgm:cxn modelId="{7ACCA1AF-2908-40F1-86DD-C9CE6EA03E98}" type="presOf" srcId="{2EBC857C-E90F-4F7B-AA67-DD50A5F28001}" destId="{A45112B0-9F70-49AD-A90A-C923DC6C20E5}" srcOrd="0" destOrd="4" presId="urn:microsoft.com/office/officeart/2005/8/layout/hList1"/>
    <dgm:cxn modelId="{2880736C-F487-4280-90D6-0F1C42053D06}" type="presOf" srcId="{F7D9C996-D159-432A-8C4B-20298A52F4A7}" destId="{A45112B0-9F70-49AD-A90A-C923DC6C20E5}" srcOrd="0" destOrd="5" presId="urn:microsoft.com/office/officeart/2005/8/layout/hList1"/>
    <dgm:cxn modelId="{7768CC96-2D99-4414-9FB1-1C8EAA1D6AEB}" srcId="{62575CB6-D1C5-41BB-B4C4-AD51AB994199}" destId="{17A12707-9823-42EC-BA5B-B105CEAE1FD1}" srcOrd="0" destOrd="0" parTransId="{3E5ACDE7-3B4B-4427-8910-89E6A81E09F9}" sibTransId="{6FF17D94-7424-402A-84C7-A83CAFE0DB70}"/>
    <dgm:cxn modelId="{14DCC9CF-40E2-416B-8EDA-DB1F234454BD}" type="presOf" srcId="{62575CB6-D1C5-41BB-B4C4-AD51AB994199}" destId="{36DF2DD8-79C6-4BFB-94B8-A782C21014EC}" srcOrd="0" destOrd="0" presId="urn:microsoft.com/office/officeart/2005/8/layout/hList1"/>
    <dgm:cxn modelId="{1339FAD4-C125-4D77-AAD9-CCB414967453}" type="presOf" srcId="{D64CA127-6A7A-456B-B9EE-569F9897C96A}" destId="{E383CAEF-93F2-4027-AD6A-1362D08061C6}" srcOrd="0" destOrd="1" presId="urn:microsoft.com/office/officeart/2005/8/layout/hList1"/>
    <dgm:cxn modelId="{9BF07B4C-84E5-4428-A9A2-168958BD4DAB}" type="presOf" srcId="{18A9E14B-82BD-4682-814F-11128265CDEA}" destId="{8E8C87F0-6BDC-4A9F-AE30-10C8F0F486BF}" srcOrd="0" destOrd="3" presId="urn:microsoft.com/office/officeart/2005/8/layout/hList1"/>
    <dgm:cxn modelId="{FCE9A7B2-2373-47A6-830C-D5A4DA02FF03}" type="presOf" srcId="{73E090EE-A7DB-4D1A-9D24-1BAC10DD697A}" destId="{A45112B0-9F70-49AD-A90A-C923DC6C20E5}" srcOrd="0" destOrd="2" presId="urn:microsoft.com/office/officeart/2005/8/layout/hList1"/>
    <dgm:cxn modelId="{EF927B68-E8A6-4428-A0D1-8D34ADC773AE}" srcId="{62575CB6-D1C5-41BB-B4C4-AD51AB994199}" destId="{89BDFA24-68EE-43AE-A020-61789A8BD1CF}" srcOrd="3" destOrd="0" parTransId="{7D2C5DD8-5C2E-42E6-92B1-C2D5B2603F06}" sibTransId="{47D90C1B-E6DE-493D-AF64-54FC6AC23B33}"/>
    <dgm:cxn modelId="{A5A36F22-117B-442A-9C8B-51362A5CFD7D}" type="presOf" srcId="{17A12707-9823-42EC-BA5B-B105CEAE1FD1}" destId="{E383CAEF-93F2-4027-AD6A-1362D08061C6}" srcOrd="0" destOrd="0" presId="urn:microsoft.com/office/officeart/2005/8/layout/hList1"/>
    <dgm:cxn modelId="{D599E176-255F-4BD5-94D5-5EC874EFE435}" type="presOf" srcId="{13754084-191F-4886-945E-2767F06468DC}" destId="{E383CAEF-93F2-4027-AD6A-1362D08061C6}" srcOrd="0" destOrd="2" presId="urn:microsoft.com/office/officeart/2005/8/layout/hList1"/>
    <dgm:cxn modelId="{6BA6B712-130B-407A-90C9-7CB3BF3E339C}" type="presOf" srcId="{330B62BB-6A03-4E3D-ADFD-49E34FC4D692}" destId="{E383CAEF-93F2-4027-AD6A-1362D08061C6}" srcOrd="0" destOrd="4" presId="urn:microsoft.com/office/officeart/2005/8/layout/hList1"/>
    <dgm:cxn modelId="{CEDBFE52-5187-4650-98A7-9DE6AC9B709A}" type="presOf" srcId="{2F8E6BFA-E543-4284-98C7-946500F91CE0}" destId="{8E8C87F0-6BDC-4A9F-AE30-10C8F0F486BF}" srcOrd="0" destOrd="2" presId="urn:microsoft.com/office/officeart/2005/8/layout/hList1"/>
    <dgm:cxn modelId="{1E9043A8-E0D9-41FF-BF28-4FB613C9F640}" type="presOf" srcId="{D11FFEBF-D97F-47A6-B225-E8877210E7DB}" destId="{A45112B0-9F70-49AD-A90A-C923DC6C20E5}" srcOrd="0" destOrd="0" presId="urn:microsoft.com/office/officeart/2005/8/layout/hList1"/>
    <dgm:cxn modelId="{512659CC-4BC7-44EC-A128-2D50C9D69DDF}" type="presOf" srcId="{E3B906FC-32C0-461E-8D42-C1E5F80FCA94}" destId="{8E8C87F0-6BDC-4A9F-AE30-10C8F0F486BF}" srcOrd="0" destOrd="0" presId="urn:microsoft.com/office/officeart/2005/8/layout/hList1"/>
    <dgm:cxn modelId="{95FA5300-8992-430A-8F6E-ABC9A96E5ED9}" type="presOf" srcId="{99FF6932-DFD2-4BCD-AF6C-93C6376E2E35}" destId="{E383CAEF-93F2-4027-AD6A-1362D08061C6}" srcOrd="0" destOrd="5" presId="urn:microsoft.com/office/officeart/2005/8/layout/hList1"/>
    <dgm:cxn modelId="{35871D90-B690-40C5-B72B-15091BC2F05C}" type="presOf" srcId="{7A6B72C5-5E2F-4557-B0CF-37682EB2B782}" destId="{8E8C87F0-6BDC-4A9F-AE30-10C8F0F486BF}" srcOrd="0" destOrd="1" presId="urn:microsoft.com/office/officeart/2005/8/layout/hList1"/>
    <dgm:cxn modelId="{6049AAE2-5F8C-46A5-A1C9-783D9101C4CA}" type="presOf" srcId="{E81DE770-6193-49A3-8FB5-D37D198D0801}" destId="{8E8C87F0-6BDC-4A9F-AE30-10C8F0F486BF}" srcOrd="0" destOrd="5" presId="urn:microsoft.com/office/officeart/2005/8/layout/hList1"/>
    <dgm:cxn modelId="{D3D981D4-15D4-4744-BA29-46EA9E367230}" type="presOf" srcId="{9AF3EC1A-3676-45D6-BD3A-DB6DF594C65E}" destId="{8E8C87F0-6BDC-4A9F-AE30-10C8F0F486BF}" srcOrd="0" destOrd="6" presId="urn:microsoft.com/office/officeart/2005/8/layout/hList1"/>
    <dgm:cxn modelId="{E830A31E-8723-46AF-B80D-4857099CDF4C}" srcId="{DCA56E8F-09FD-46FD-A8FA-B5AD91A203A9}" destId="{236AE5A0-B7C0-409E-A707-28CD5960E688}" srcOrd="3" destOrd="0" parTransId="{480A93EA-6A7E-4E02-BE2D-BB05B577DF4B}" sibTransId="{FA3D88EB-F9EA-493D-B5C0-9A53D0AFDF6C}"/>
    <dgm:cxn modelId="{4B4332A6-9B58-408D-8B3B-AAE1C4DD1657}" srcId="{CA077D6A-2B05-46BB-A183-385EADD20E7E}" destId="{9AF3EC1A-3676-45D6-BD3A-DB6DF594C65E}" srcOrd="6" destOrd="0" parTransId="{C9739DBD-C568-4F34-AFF5-D7942A9A54D4}" sibTransId="{D61EC1DF-8A58-4493-948A-A053607253F1}"/>
    <dgm:cxn modelId="{27A10B1D-ACBB-474B-9170-77DEE9EAE5E7}" srcId="{DCA56E8F-09FD-46FD-A8FA-B5AD91A203A9}" destId="{73E090EE-A7DB-4D1A-9D24-1BAC10DD697A}" srcOrd="2" destOrd="0" parTransId="{E45CFC65-4012-48EB-9960-E437C8E111A7}" sibTransId="{69301416-AE4E-40CA-8B17-B0E4906B784C}"/>
    <dgm:cxn modelId="{37A07F52-31B7-4797-BD09-0E6AC2836106}" srcId="{CA077D6A-2B05-46BB-A183-385EADD20E7E}" destId="{98FE5AC4-259C-436D-B236-ADF63C5210AD}" srcOrd="7" destOrd="0" parTransId="{E0491522-EE51-494C-B2C7-C3B54239920C}" sibTransId="{34ADFB9F-FA45-4045-AAB5-103C8BCFB7BB}"/>
    <dgm:cxn modelId="{7029CC91-F2EA-4BE4-B32F-E77A8D522D68}" srcId="{CA077D6A-2B05-46BB-A183-385EADD20E7E}" destId="{E81DE770-6193-49A3-8FB5-D37D198D0801}" srcOrd="5" destOrd="0" parTransId="{2F9824AC-E6F1-4D04-8F87-744FCF32CFBA}" sibTransId="{5DAC0FDA-8A30-4258-AC17-4B2FE2EC131A}"/>
    <dgm:cxn modelId="{F7859DA8-7F8B-43B5-B912-E040F1CC039F}" type="presOf" srcId="{D0098D45-6669-4AE5-B119-CCF12048E281}" destId="{A45112B0-9F70-49AD-A90A-C923DC6C20E5}" srcOrd="0" destOrd="1" presId="urn:microsoft.com/office/officeart/2005/8/layout/hList1"/>
    <dgm:cxn modelId="{C62AA29F-E804-49AA-9395-46A6E0C914A9}" srcId="{7E509C8D-DA7D-4507-AEB9-4E09469A7BD5}" destId="{CA077D6A-2B05-46BB-A183-385EADD20E7E}" srcOrd="1" destOrd="0" parTransId="{C461350F-0106-4995-A58B-B716AA18F80C}" sibTransId="{D4143F26-1D39-410F-BA92-B5D4781E2B99}"/>
    <dgm:cxn modelId="{7A8A355B-9889-4084-B44A-BE1C02B7E1D4}" srcId="{CA077D6A-2B05-46BB-A183-385EADD20E7E}" destId="{A6A80FA7-B6A3-4717-AC89-6A415004DDC2}" srcOrd="4" destOrd="0" parTransId="{6EFFB139-4965-43DE-B893-F73CAB8DEE13}" sibTransId="{360CBC0E-5F2D-4293-8C8A-058DD3EB045C}"/>
    <dgm:cxn modelId="{B168D807-9EAC-4940-8B3D-4A694D7D05DC}" srcId="{CA077D6A-2B05-46BB-A183-385EADD20E7E}" destId="{18A9E14B-82BD-4682-814F-11128265CDEA}" srcOrd="3" destOrd="0" parTransId="{52FA8FCE-30B8-4BB4-8FD5-D721E9E66323}" sibTransId="{F8B25A52-3991-4C3F-B2CA-300937D9CE69}"/>
    <dgm:cxn modelId="{EBD573A3-50EE-4C96-9AD1-55651434ECA9}" srcId="{DCA56E8F-09FD-46FD-A8FA-B5AD91A203A9}" destId="{D0098D45-6669-4AE5-B119-CCF12048E281}" srcOrd="1" destOrd="0" parTransId="{20F805B4-D342-445D-A309-1D20254AA42F}" sibTransId="{16940AC4-D41B-44ED-ACCE-5766D2C8DB1A}"/>
    <dgm:cxn modelId="{FD11E03E-CA8C-4388-8D60-A0218674380D}" type="presOf" srcId="{A6A80FA7-B6A3-4717-AC89-6A415004DDC2}" destId="{8E8C87F0-6BDC-4A9F-AE30-10C8F0F486BF}" srcOrd="0" destOrd="4" presId="urn:microsoft.com/office/officeart/2005/8/layout/hList1"/>
    <dgm:cxn modelId="{0359C947-6B6B-484D-B1A7-4A753AB0D61E}" srcId="{62575CB6-D1C5-41BB-B4C4-AD51AB994199}" destId="{D64CA127-6A7A-456B-B9EE-569F9897C96A}" srcOrd="1" destOrd="0" parTransId="{50EEE6B8-8F73-4B80-9CC4-087A473B3760}" sibTransId="{2334D10D-A243-4CD9-A61E-05089D8E37D8}"/>
    <dgm:cxn modelId="{0A3316EA-969E-40BF-B0B0-D744213DD181}" srcId="{DCA56E8F-09FD-46FD-A8FA-B5AD91A203A9}" destId="{F7D9C996-D159-432A-8C4B-20298A52F4A7}" srcOrd="5" destOrd="0" parTransId="{BAEDDEE8-D09E-4AB6-89E2-5984DD6D14C8}" sibTransId="{7618D2A1-4AD0-4F75-B3FF-82C95B86CC42}"/>
    <dgm:cxn modelId="{772DA923-154D-413A-B7DD-67FFCE912835}" type="presOf" srcId="{7E509C8D-DA7D-4507-AEB9-4E09469A7BD5}" destId="{F97845CB-3980-4806-9FC0-FAAF493845D7}" srcOrd="0" destOrd="0" presId="urn:microsoft.com/office/officeart/2005/8/layout/hList1"/>
    <dgm:cxn modelId="{172E76C6-ED2D-471C-A588-3730E02E7409}" type="presOf" srcId="{DCA56E8F-09FD-46FD-A8FA-B5AD91A203A9}" destId="{B871FA94-9131-4A9B-976F-B111145F3AAC}" srcOrd="0" destOrd="0" presId="urn:microsoft.com/office/officeart/2005/8/layout/hList1"/>
    <dgm:cxn modelId="{F3AB93E5-0EBA-4419-A68D-8A64B516AEBC}" srcId="{7E509C8D-DA7D-4507-AEB9-4E09469A7BD5}" destId="{DCA56E8F-09FD-46FD-A8FA-B5AD91A203A9}" srcOrd="0" destOrd="0" parTransId="{D6C31721-39CC-420E-94E0-BE1E1E8379D2}" sibTransId="{1B33DA24-6862-428F-9B60-0A085983CB17}"/>
    <dgm:cxn modelId="{4401BB0A-CEB3-4D43-8055-9C275747D4E6}" srcId="{62575CB6-D1C5-41BB-B4C4-AD51AB994199}" destId="{99FF6932-DFD2-4BCD-AF6C-93C6376E2E35}" srcOrd="5" destOrd="0" parTransId="{FEDECA9B-4D08-47FF-9E1D-D245E87D914F}" sibTransId="{F8506573-63C2-45A1-A371-9C6691FC53DE}"/>
    <dgm:cxn modelId="{913DBD0D-699B-42B5-A051-C0FDC7C1B06A}" type="presParOf" srcId="{F97845CB-3980-4806-9FC0-FAAF493845D7}" destId="{66B38E32-A383-4A1A-8E7C-AAA3F2F36AAE}" srcOrd="0" destOrd="0" presId="urn:microsoft.com/office/officeart/2005/8/layout/hList1"/>
    <dgm:cxn modelId="{E6B12348-E538-4269-905C-52440AB37AF6}" type="presParOf" srcId="{66B38E32-A383-4A1A-8E7C-AAA3F2F36AAE}" destId="{B871FA94-9131-4A9B-976F-B111145F3AAC}" srcOrd="0" destOrd="0" presId="urn:microsoft.com/office/officeart/2005/8/layout/hList1"/>
    <dgm:cxn modelId="{5B56B844-6B6C-4CFA-A742-8ABF24EB3EA1}" type="presParOf" srcId="{66B38E32-A383-4A1A-8E7C-AAA3F2F36AAE}" destId="{A45112B0-9F70-49AD-A90A-C923DC6C20E5}" srcOrd="1" destOrd="0" presId="urn:microsoft.com/office/officeart/2005/8/layout/hList1"/>
    <dgm:cxn modelId="{69D3C814-73B3-4FEE-9B4B-805A97894D20}" type="presParOf" srcId="{F97845CB-3980-4806-9FC0-FAAF493845D7}" destId="{C47736BC-CAB3-4686-A821-BFCA6DD96DB7}" srcOrd="1" destOrd="0" presId="urn:microsoft.com/office/officeart/2005/8/layout/hList1"/>
    <dgm:cxn modelId="{DC4FB856-B3E7-4891-A8C9-179DABC29812}" type="presParOf" srcId="{F97845CB-3980-4806-9FC0-FAAF493845D7}" destId="{8158A249-4C89-4714-A91A-E8137AB78121}" srcOrd="2" destOrd="0" presId="urn:microsoft.com/office/officeart/2005/8/layout/hList1"/>
    <dgm:cxn modelId="{55A58F7D-15FB-4657-A4DE-26FC90DF4859}" type="presParOf" srcId="{8158A249-4C89-4714-A91A-E8137AB78121}" destId="{5BCF0DBD-6A5C-41B9-85FE-5BAE081C28ED}" srcOrd="0" destOrd="0" presId="urn:microsoft.com/office/officeart/2005/8/layout/hList1"/>
    <dgm:cxn modelId="{69F14D33-91BE-4508-8508-BDA80E3C46F9}" type="presParOf" srcId="{8158A249-4C89-4714-A91A-E8137AB78121}" destId="{8E8C87F0-6BDC-4A9F-AE30-10C8F0F486BF}" srcOrd="1" destOrd="0" presId="urn:microsoft.com/office/officeart/2005/8/layout/hList1"/>
    <dgm:cxn modelId="{F15B81D9-D4CA-42B0-8AF0-FE6567FB01DF}" type="presParOf" srcId="{F97845CB-3980-4806-9FC0-FAAF493845D7}" destId="{C534E579-1B8C-4DBE-B84C-1B5E7717F42B}" srcOrd="3" destOrd="0" presId="urn:microsoft.com/office/officeart/2005/8/layout/hList1"/>
    <dgm:cxn modelId="{2E85F82D-A656-46D7-AC8B-6AE6C9F6E3AF}" type="presParOf" srcId="{F97845CB-3980-4806-9FC0-FAAF493845D7}" destId="{0C8663D5-CDA3-4445-AE68-7FF8AF3961D3}" srcOrd="4" destOrd="0" presId="urn:microsoft.com/office/officeart/2005/8/layout/hList1"/>
    <dgm:cxn modelId="{5AAE2FB0-DA98-4878-B3CA-94EABC076312}" type="presParOf" srcId="{0C8663D5-CDA3-4445-AE68-7FF8AF3961D3}" destId="{36DF2DD8-79C6-4BFB-94B8-A782C21014EC}" srcOrd="0" destOrd="0" presId="urn:microsoft.com/office/officeart/2005/8/layout/hList1"/>
    <dgm:cxn modelId="{575E6F32-C345-4BD6-B915-1664E240419A}" type="presParOf" srcId="{0C8663D5-CDA3-4445-AE68-7FF8AF3961D3}" destId="{E383CAEF-93F2-4027-AD6A-1362D08061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02D04-F55D-4D2F-A3D7-DDBCBF94DF7D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C1C1F48-1F31-479D-B582-95BD5C8ED367}">
      <dgm:prSet phldrT="[Text]"/>
      <dgm:spPr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buNone/>
          </a:pPr>
          <a:r>
            <a:rPr lang="en-US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What kind of 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resilience </a:t>
          </a:r>
          <a:r>
            <a:rPr lang="en-US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capabilities </a:t>
          </a:r>
          <a:r>
            <a:rPr lang="en-US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we need to </a:t>
          </a:r>
          <a:r>
            <a:rPr lang="en-US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improve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</a:t>
          </a:r>
        </a:p>
        <a:p>
          <a:pPr>
            <a:buNone/>
          </a:pP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Cyclical Goal Setting</a:t>
          </a:r>
          <a:endParaRPr lang="en-GB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622CB85-5DDD-4460-AC19-B167278C334C}" type="parTrans" cxnId="{5C9823F0-D3B6-4DB1-93DD-69122D8FE210}">
      <dgm:prSet/>
      <dgm:spPr/>
      <dgm:t>
        <a:bodyPr/>
        <a:lstStyle/>
        <a:p>
          <a:endParaRPr lang="en-GB"/>
        </a:p>
      </dgm:t>
    </dgm:pt>
    <dgm:pt modelId="{BAC07026-4DA4-4CA5-B5FF-C84AFA807102}" type="sibTrans" cxnId="{5C9823F0-D3B6-4DB1-93DD-69122D8FE210}">
      <dgm:prSet/>
      <dgm:spPr>
        <a:xfrm>
          <a:off x="3459969" y="-147519"/>
          <a:ext cx="5304052" cy="5304052"/>
        </a:xfrm>
        <a:prstGeom prst="circularArrow">
          <a:avLst>
            <a:gd name="adj1" fmla="val 5544"/>
            <a:gd name="adj2" fmla="val 330680"/>
            <a:gd name="adj3" fmla="val 13415133"/>
            <a:gd name="adj4" fmla="val 17609675"/>
            <a:gd name="adj5" fmla="val 5757"/>
          </a:avLst>
        </a:prstGeom>
        <a:solidFill>
          <a:srgbClr val="44546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7E6AAEE5-B6DC-4F15-9C68-1B035EC03852}">
      <dgm:prSet phldrT="[Text]"/>
      <dgm:spPr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buNone/>
          </a:pP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Risk Analyses: 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Identification of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challenges 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and 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needs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Priority Setting</a:t>
          </a:r>
          <a:endParaRPr lang="en-GB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61CDFB36-1D6A-4994-B13D-9586F0412D8B}" type="parTrans" cxnId="{0D6C81DF-A2DA-405D-BA03-B6968C625962}">
      <dgm:prSet/>
      <dgm:spPr/>
      <dgm:t>
        <a:bodyPr/>
        <a:lstStyle/>
        <a:p>
          <a:endParaRPr lang="en-GB"/>
        </a:p>
      </dgm:t>
    </dgm:pt>
    <dgm:pt modelId="{A5FA1B06-0D07-494E-BD49-4A765E4425E0}" type="sibTrans" cxnId="{0D6C81DF-A2DA-405D-BA03-B6968C625962}">
      <dgm:prSet/>
      <dgm:spPr/>
      <dgm:t>
        <a:bodyPr/>
        <a:lstStyle/>
        <a:p>
          <a:endParaRPr lang="en-GB"/>
        </a:p>
      </dgm:t>
    </dgm:pt>
    <dgm:pt modelId="{69C0A36C-05ED-482B-81F6-B2A0BDBA9A43}">
      <dgm:prSet phldrT="[Text]"/>
      <dgm:spPr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buNone/>
          </a:pP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Capability Analyses: 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Identification </a:t>
          </a:r>
          <a:r>
            <a:rPr lang="en-GB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needful cooperation 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resources and 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tasks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</a:t>
          </a:r>
        </a:p>
        <a:p>
          <a:pPr>
            <a:buNone/>
          </a:pP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Task Setting</a:t>
          </a:r>
          <a:endParaRPr lang="en-GB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F01E1A4-B0C3-4870-91AB-EAF24C1A38F4}" type="parTrans" cxnId="{5043511B-3362-4783-A75E-0F3C441283C4}">
      <dgm:prSet/>
      <dgm:spPr/>
      <dgm:t>
        <a:bodyPr/>
        <a:lstStyle/>
        <a:p>
          <a:endParaRPr lang="en-GB"/>
        </a:p>
      </dgm:t>
    </dgm:pt>
    <dgm:pt modelId="{EA47AB66-D992-45A0-B1FA-77BB81DF0CF7}" type="sibTrans" cxnId="{5043511B-3362-4783-A75E-0F3C441283C4}">
      <dgm:prSet/>
      <dgm:spPr/>
      <dgm:t>
        <a:bodyPr/>
        <a:lstStyle/>
        <a:p>
          <a:endParaRPr lang="en-GB"/>
        </a:p>
      </dgm:t>
    </dgm:pt>
    <dgm:pt modelId="{2B2B6E24-8415-4131-9961-F5CDE3F7357D}">
      <dgm:prSet phldrT="[Text]"/>
      <dgm:spPr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buNone/>
          </a:pP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Capability Assessment: T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esting </a:t>
          </a:r>
          <a:r>
            <a:rPr lang="en-GB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needful cooperation </a:t>
          </a:r>
          <a:r>
            <a:rPr lang="en-GB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resources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and tasks – </a:t>
          </a:r>
        </a:p>
        <a:p>
          <a:pPr>
            <a:buNone/>
          </a:pP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Action Improvement</a:t>
          </a:r>
          <a:endParaRPr lang="en-GB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CE48087-4DB9-4581-933A-78534F6FC2EF}" type="parTrans" cxnId="{0D66C598-3591-4F97-B853-1A0A5420091C}">
      <dgm:prSet/>
      <dgm:spPr/>
      <dgm:t>
        <a:bodyPr/>
        <a:lstStyle/>
        <a:p>
          <a:endParaRPr lang="en-GB"/>
        </a:p>
      </dgm:t>
    </dgm:pt>
    <dgm:pt modelId="{FEE2D80A-8BB9-4559-AFF5-94251A12F1BF}" type="sibTrans" cxnId="{0D66C598-3591-4F97-B853-1A0A5420091C}">
      <dgm:prSet/>
      <dgm:spPr/>
      <dgm:t>
        <a:bodyPr/>
        <a:lstStyle/>
        <a:p>
          <a:endParaRPr lang="en-GB"/>
        </a:p>
      </dgm:t>
    </dgm:pt>
    <dgm:pt modelId="{12FDBCB4-511A-4202-8BF2-82D5DAD3D340}">
      <dgm:prSet phldrT="[Text]"/>
      <dgm:spPr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buNone/>
          </a:pPr>
          <a:r>
            <a:rPr lang="en-GB" b="1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Evaluation of </a:t>
          </a:r>
          <a:r>
            <a:rPr lang="et-EE" b="1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cross-sectorial shortcomings – Preparedness Recommendations</a:t>
          </a:r>
          <a:endParaRPr lang="en-GB" b="1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CB9DB60-5F01-4A53-AE41-2EF9EF8BAB3C}" type="parTrans" cxnId="{EC0CE691-5AFC-45D6-918A-24FAF66D8531}">
      <dgm:prSet/>
      <dgm:spPr/>
      <dgm:t>
        <a:bodyPr/>
        <a:lstStyle/>
        <a:p>
          <a:endParaRPr lang="en-GB"/>
        </a:p>
      </dgm:t>
    </dgm:pt>
    <dgm:pt modelId="{9AA71B88-DEF0-41D4-A7BC-97AE14BD7756}" type="sibTrans" cxnId="{EC0CE691-5AFC-45D6-918A-24FAF66D8531}">
      <dgm:prSet/>
      <dgm:spPr/>
      <dgm:t>
        <a:bodyPr/>
        <a:lstStyle/>
        <a:p>
          <a:endParaRPr lang="en-GB"/>
        </a:p>
      </dgm:t>
    </dgm:pt>
    <dgm:pt modelId="{9C31D9AB-6C68-43D7-B175-60EA9BB70CA7}" type="pres">
      <dgm:prSet presAssocID="{08002D04-F55D-4D2F-A3D7-DDBCBF94DF7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C35EF7-0806-4475-A870-2641CE608763}" type="pres">
      <dgm:prSet presAssocID="{08002D04-F55D-4D2F-A3D7-DDBCBF94DF7D}" presName="cycle" presStyleCnt="0"/>
      <dgm:spPr/>
    </dgm:pt>
    <dgm:pt modelId="{0B6C6BB6-4F09-4143-965D-B42790B4B533}" type="pres">
      <dgm:prSet presAssocID="{4C1C1F48-1F31-479D-B582-95BD5C8ED367}" presName="nodeFirstNode" presStyleLbl="node1" presStyleIdx="0" presStyleCnt="5" custScaleX="112467" custScaleY="112127">
        <dgm:presLayoutVars>
          <dgm:bulletEnabled val="1"/>
        </dgm:presLayoutVars>
      </dgm:prSet>
      <dgm:spPr>
        <a:xfrm>
          <a:off x="4682548" y="-76247"/>
          <a:ext cx="2858893" cy="1425125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3FCB1740-39D2-40C8-89C3-859B8BF40658}" type="pres">
      <dgm:prSet presAssocID="{BAC07026-4DA4-4CA5-B5FF-C84AFA80710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88A69D67-6369-418C-ACD4-C7D7506D7FEA}" type="pres">
      <dgm:prSet presAssocID="{7E6AAEE5-B6DC-4F15-9C68-1B035EC03852}" presName="nodeFollowingNodes" presStyleLbl="node1" presStyleIdx="1" presStyleCnt="5" custScaleX="107874" custScaleY="127874" custRadScaleRad="109470" custRadScaleInc="5691">
        <dgm:presLayoutVars>
          <dgm:bulletEnabled val="1"/>
        </dgm:presLayoutVars>
      </dgm:prSet>
      <dgm:spPr>
        <a:xfrm>
          <a:off x="7137184" y="1462010"/>
          <a:ext cx="2742140" cy="1625268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951C1C06-D228-4CCF-A558-B70F9FB4A4E7}" type="pres">
      <dgm:prSet presAssocID="{69C0A36C-05ED-482B-81F6-B2A0BDBA9A43}" presName="nodeFollowingNodes" presStyleLbl="node1" presStyleIdx="2" presStyleCnt="5" custScaleX="107987" custScaleY="111940" custRadScaleRad="100179" custRadScaleInc="-8511">
        <dgm:presLayoutVars>
          <dgm:bulletEnabled val="1"/>
        </dgm:presLayoutVars>
      </dgm:prSet>
      <dgm:spPr>
        <a:xfrm>
          <a:off x="6229235" y="3894128"/>
          <a:ext cx="2745012" cy="1422748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2B780AD9-39BF-403D-95BD-79C6EBE095B1}" type="pres">
      <dgm:prSet presAssocID="{2B2B6E24-8415-4131-9961-F5CDE3F7357D}" presName="nodeFollowingNodes" presStyleLbl="node1" presStyleIdx="3" presStyleCnt="5" custScaleX="105816" custScaleY="112046" custRadScaleRad="104714" custRadScaleInc="12021">
        <dgm:presLayoutVars>
          <dgm:bulletEnabled val="1"/>
        </dgm:presLayoutVars>
      </dgm:prSet>
      <dgm:spPr>
        <a:xfrm>
          <a:off x="3145366" y="3912314"/>
          <a:ext cx="2689826" cy="1424095"/>
        </a:xfrm>
        <a:prstGeom prst="roundRect">
          <a:avLst/>
        </a:prstGeom>
      </dgm:spPr>
      <dgm:t>
        <a:bodyPr/>
        <a:lstStyle/>
        <a:p>
          <a:endParaRPr lang="en-US"/>
        </a:p>
      </dgm:t>
    </dgm:pt>
    <dgm:pt modelId="{2B47064D-739E-4806-B841-D47165F42035}" type="pres">
      <dgm:prSet presAssocID="{12FDBCB4-511A-4202-8BF2-82D5DAD3D340}" presName="nodeFollowingNodes" presStyleLbl="node1" presStyleIdx="4" presStyleCnt="5" custScaleX="110391" custScaleY="125784" custRadScaleRad="105844" custRadScaleInc="-4838">
        <dgm:presLayoutVars>
          <dgm:bulletEnabled val="1"/>
        </dgm:presLayoutVars>
      </dgm:prSet>
      <dgm:spPr>
        <a:xfrm>
          <a:off x="2397524" y="1475273"/>
          <a:ext cx="2806121" cy="1598704"/>
        </a:xfrm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E764638E-1455-4D09-B66E-2AFFDF2A21FB}" type="presOf" srcId="{12FDBCB4-511A-4202-8BF2-82D5DAD3D340}" destId="{2B47064D-739E-4806-B841-D47165F42035}" srcOrd="0" destOrd="0" presId="urn:microsoft.com/office/officeart/2005/8/layout/cycle3"/>
    <dgm:cxn modelId="{0E51BBF9-D29C-4FF4-8942-3AEA9F27CC68}" type="presOf" srcId="{BAC07026-4DA4-4CA5-B5FF-C84AFA807102}" destId="{3FCB1740-39D2-40C8-89C3-859B8BF40658}" srcOrd="0" destOrd="0" presId="urn:microsoft.com/office/officeart/2005/8/layout/cycle3"/>
    <dgm:cxn modelId="{55FB199E-3FAE-4398-B9EF-9DC6CD1D7781}" type="presOf" srcId="{7E6AAEE5-B6DC-4F15-9C68-1B035EC03852}" destId="{88A69D67-6369-418C-ACD4-C7D7506D7FEA}" srcOrd="0" destOrd="0" presId="urn:microsoft.com/office/officeart/2005/8/layout/cycle3"/>
    <dgm:cxn modelId="{5043511B-3362-4783-A75E-0F3C441283C4}" srcId="{08002D04-F55D-4D2F-A3D7-DDBCBF94DF7D}" destId="{69C0A36C-05ED-482B-81F6-B2A0BDBA9A43}" srcOrd="2" destOrd="0" parTransId="{0F01E1A4-B0C3-4870-91AB-EAF24C1A38F4}" sibTransId="{EA47AB66-D992-45A0-B1FA-77BB81DF0CF7}"/>
    <dgm:cxn modelId="{4C9DEB4A-8B91-4638-A37A-466A9F1558DA}" type="presOf" srcId="{08002D04-F55D-4D2F-A3D7-DDBCBF94DF7D}" destId="{9C31D9AB-6C68-43D7-B175-60EA9BB70CA7}" srcOrd="0" destOrd="0" presId="urn:microsoft.com/office/officeart/2005/8/layout/cycle3"/>
    <dgm:cxn modelId="{541FB79B-829B-4FF6-AC23-C283F07C30BA}" type="presOf" srcId="{69C0A36C-05ED-482B-81F6-B2A0BDBA9A43}" destId="{951C1C06-D228-4CCF-A558-B70F9FB4A4E7}" srcOrd="0" destOrd="0" presId="urn:microsoft.com/office/officeart/2005/8/layout/cycle3"/>
    <dgm:cxn modelId="{0D66C598-3591-4F97-B853-1A0A5420091C}" srcId="{08002D04-F55D-4D2F-A3D7-DDBCBF94DF7D}" destId="{2B2B6E24-8415-4131-9961-F5CDE3F7357D}" srcOrd="3" destOrd="0" parTransId="{ECE48087-4DB9-4581-933A-78534F6FC2EF}" sibTransId="{FEE2D80A-8BB9-4559-AFF5-94251A12F1BF}"/>
    <dgm:cxn modelId="{CB5D3E6C-EA4D-4EA4-96A4-A1636D9D3401}" type="presOf" srcId="{4C1C1F48-1F31-479D-B582-95BD5C8ED367}" destId="{0B6C6BB6-4F09-4143-965D-B42790B4B533}" srcOrd="0" destOrd="0" presId="urn:microsoft.com/office/officeart/2005/8/layout/cycle3"/>
    <dgm:cxn modelId="{055F6590-4576-408A-B693-F9B2E8D59DB1}" type="presOf" srcId="{2B2B6E24-8415-4131-9961-F5CDE3F7357D}" destId="{2B780AD9-39BF-403D-95BD-79C6EBE095B1}" srcOrd="0" destOrd="0" presId="urn:microsoft.com/office/officeart/2005/8/layout/cycle3"/>
    <dgm:cxn modelId="{0D6C81DF-A2DA-405D-BA03-B6968C625962}" srcId="{08002D04-F55D-4D2F-A3D7-DDBCBF94DF7D}" destId="{7E6AAEE5-B6DC-4F15-9C68-1B035EC03852}" srcOrd="1" destOrd="0" parTransId="{61CDFB36-1D6A-4994-B13D-9586F0412D8B}" sibTransId="{A5FA1B06-0D07-494E-BD49-4A765E4425E0}"/>
    <dgm:cxn modelId="{EC0CE691-5AFC-45D6-918A-24FAF66D8531}" srcId="{08002D04-F55D-4D2F-A3D7-DDBCBF94DF7D}" destId="{12FDBCB4-511A-4202-8BF2-82D5DAD3D340}" srcOrd="4" destOrd="0" parTransId="{9CB9DB60-5F01-4A53-AE41-2EF9EF8BAB3C}" sibTransId="{9AA71B88-DEF0-41D4-A7BC-97AE14BD7756}"/>
    <dgm:cxn modelId="{5C9823F0-D3B6-4DB1-93DD-69122D8FE210}" srcId="{08002D04-F55D-4D2F-A3D7-DDBCBF94DF7D}" destId="{4C1C1F48-1F31-479D-B582-95BD5C8ED367}" srcOrd="0" destOrd="0" parTransId="{1622CB85-5DDD-4460-AC19-B167278C334C}" sibTransId="{BAC07026-4DA4-4CA5-B5FF-C84AFA807102}"/>
    <dgm:cxn modelId="{F39DE917-0C3E-42CC-8A9E-B4342578EB8D}" type="presParOf" srcId="{9C31D9AB-6C68-43D7-B175-60EA9BB70CA7}" destId="{28C35EF7-0806-4475-A870-2641CE608763}" srcOrd="0" destOrd="0" presId="urn:microsoft.com/office/officeart/2005/8/layout/cycle3"/>
    <dgm:cxn modelId="{CDFEF45B-1EE3-486E-ABB8-D03855B918AE}" type="presParOf" srcId="{28C35EF7-0806-4475-A870-2641CE608763}" destId="{0B6C6BB6-4F09-4143-965D-B42790B4B533}" srcOrd="0" destOrd="0" presId="urn:microsoft.com/office/officeart/2005/8/layout/cycle3"/>
    <dgm:cxn modelId="{09DA1B27-9CC9-40C9-A1F1-8556B00A80A9}" type="presParOf" srcId="{28C35EF7-0806-4475-A870-2641CE608763}" destId="{3FCB1740-39D2-40C8-89C3-859B8BF40658}" srcOrd="1" destOrd="0" presId="urn:microsoft.com/office/officeart/2005/8/layout/cycle3"/>
    <dgm:cxn modelId="{C4F80A96-A0C3-42C9-98D0-D809262A8EBF}" type="presParOf" srcId="{28C35EF7-0806-4475-A870-2641CE608763}" destId="{88A69D67-6369-418C-ACD4-C7D7506D7FEA}" srcOrd="2" destOrd="0" presId="urn:microsoft.com/office/officeart/2005/8/layout/cycle3"/>
    <dgm:cxn modelId="{70DF2BE8-676B-4963-80D9-BBC13A857A62}" type="presParOf" srcId="{28C35EF7-0806-4475-A870-2641CE608763}" destId="{951C1C06-D228-4CCF-A558-B70F9FB4A4E7}" srcOrd="3" destOrd="0" presId="urn:microsoft.com/office/officeart/2005/8/layout/cycle3"/>
    <dgm:cxn modelId="{460EFD6B-3AD9-4F45-84FB-92F8797C0FB9}" type="presParOf" srcId="{28C35EF7-0806-4475-A870-2641CE608763}" destId="{2B780AD9-39BF-403D-95BD-79C6EBE095B1}" srcOrd="4" destOrd="0" presId="urn:microsoft.com/office/officeart/2005/8/layout/cycle3"/>
    <dgm:cxn modelId="{48334B7D-D1E0-440E-A9BE-2D3753911482}" type="presParOf" srcId="{28C35EF7-0806-4475-A870-2641CE608763}" destId="{2B47064D-739E-4806-B841-D47165F420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1FA94-9131-4A9B-976F-B111145F3AAC}">
      <dsp:nvSpPr>
        <dsp:cNvPr id="0" name=""/>
        <dsp:cNvSpPr/>
      </dsp:nvSpPr>
      <dsp:spPr>
        <a:xfrm>
          <a:off x="3457" y="126379"/>
          <a:ext cx="3423748" cy="1617495"/>
        </a:xfrm>
        <a:prstGeom prst="rect">
          <a:avLst/>
        </a:prstGeom>
        <a:solidFill>
          <a:srgbClr val="2885D2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1st Pillar: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Public Awareness-Building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57" y="126379"/>
        <a:ext cx="3423748" cy="1617495"/>
      </dsp:txXfrm>
    </dsp:sp>
    <dsp:sp modelId="{A45112B0-9F70-49AD-A90A-C923DC6C20E5}">
      <dsp:nvSpPr>
        <dsp:cNvPr id="0" name=""/>
        <dsp:cNvSpPr/>
      </dsp:nvSpPr>
      <dsp:spPr>
        <a:xfrm>
          <a:off x="87728" y="1514502"/>
          <a:ext cx="3262707" cy="4534183"/>
        </a:xfrm>
        <a:prstGeom prst="rect">
          <a:avLst/>
        </a:prstGeom>
        <a:solidFill>
          <a:schemeClr val="accent1">
            <a:lumMod val="90000"/>
            <a:alpha val="9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Education</a:t>
          </a:r>
          <a:endParaRPr lang="en-US" sz="2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Training </a:t>
          </a:r>
          <a:r>
            <a:rPr lang="et-EE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P</a:t>
          </a:r>
          <a:r>
            <a:rPr lang="en-US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rogrammes</a:t>
          </a:r>
          <a:endParaRPr lang="en-US" sz="2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Risk</a:t>
          </a:r>
          <a:r>
            <a:rPr lang="et-EE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 C</a:t>
          </a:r>
          <a:r>
            <a:rPr lang="en-US" sz="2100" b="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ommunication</a:t>
          </a:r>
          <a:endParaRPr lang="en-US" sz="2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728" y="1514502"/>
        <a:ext cx="3262707" cy="4534183"/>
      </dsp:txXfrm>
    </dsp:sp>
    <dsp:sp modelId="{5BCF0DBD-6A5C-41B9-85FE-5BAE081C28ED}">
      <dsp:nvSpPr>
        <dsp:cNvPr id="0" name=""/>
        <dsp:cNvSpPr/>
      </dsp:nvSpPr>
      <dsp:spPr>
        <a:xfrm>
          <a:off x="3827949" y="116708"/>
          <a:ext cx="2995325" cy="1618853"/>
        </a:xfrm>
        <a:prstGeom prst="rect">
          <a:avLst/>
        </a:prstGeom>
        <a:solidFill>
          <a:srgbClr val="2885D2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2nd Pillar: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Protection of Population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27949" y="116708"/>
        <a:ext cx="2995325" cy="1618853"/>
      </dsp:txXfrm>
    </dsp:sp>
    <dsp:sp modelId="{8E8C87F0-6BDC-4A9F-AE30-10C8F0F486BF}">
      <dsp:nvSpPr>
        <dsp:cNvPr id="0" name=""/>
        <dsp:cNvSpPr/>
      </dsp:nvSpPr>
      <dsp:spPr>
        <a:xfrm>
          <a:off x="3894387" y="1469468"/>
          <a:ext cx="2862450" cy="4571512"/>
        </a:xfrm>
        <a:prstGeom prst="rect">
          <a:avLst/>
        </a:prstGeom>
        <a:solidFill>
          <a:schemeClr val="accent1">
            <a:lumMod val="90000"/>
            <a:alpha val="9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Early Warning System (EWS)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Crisis Communication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Self-Resilience of Individuals and Households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Mass-Evacuation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Sheltering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4387" y="1469468"/>
        <a:ext cx="2862450" cy="4571512"/>
      </dsp:txXfrm>
    </dsp:sp>
    <dsp:sp modelId="{36DF2DD8-79C6-4BFB-94B8-A782C21014EC}">
      <dsp:nvSpPr>
        <dsp:cNvPr id="0" name=""/>
        <dsp:cNvSpPr/>
      </dsp:nvSpPr>
      <dsp:spPr>
        <a:xfrm>
          <a:off x="7224018" y="123292"/>
          <a:ext cx="3373426" cy="1566863"/>
        </a:xfrm>
        <a:prstGeom prst="rect">
          <a:avLst/>
        </a:prstGeom>
        <a:solidFill>
          <a:srgbClr val="2885D2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3rd Pillar: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Response and Recovery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24018" y="123292"/>
        <a:ext cx="3373426" cy="1566863"/>
      </dsp:txXfrm>
    </dsp:sp>
    <dsp:sp modelId="{E383CAEF-93F2-4027-AD6A-1362D08061C6}">
      <dsp:nvSpPr>
        <dsp:cNvPr id="0" name=""/>
        <dsp:cNvSpPr/>
      </dsp:nvSpPr>
      <dsp:spPr>
        <a:xfrm>
          <a:off x="7274283" y="1437231"/>
          <a:ext cx="3272897" cy="4597164"/>
        </a:xfrm>
        <a:prstGeom prst="rect">
          <a:avLst/>
        </a:prstGeom>
        <a:solidFill>
          <a:schemeClr val="accent1">
            <a:lumMod val="90000"/>
            <a:alpha val="9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Rapid Response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Supplies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1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Recovery</a:t>
          </a:r>
          <a:endParaRPr lang="en-US" sz="21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74283" y="1437231"/>
        <a:ext cx="3272897" cy="4597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B1740-39D2-40C8-89C3-859B8BF40658}">
      <dsp:nvSpPr>
        <dsp:cNvPr id="0" name=""/>
        <dsp:cNvSpPr/>
      </dsp:nvSpPr>
      <dsp:spPr>
        <a:xfrm>
          <a:off x="2213717" y="-171344"/>
          <a:ext cx="6298970" cy="6298970"/>
        </a:xfrm>
        <a:prstGeom prst="circularArrow">
          <a:avLst>
            <a:gd name="adj1" fmla="val 5544"/>
            <a:gd name="adj2" fmla="val 330680"/>
            <a:gd name="adj3" fmla="val 13415133"/>
            <a:gd name="adj4" fmla="val 17609675"/>
            <a:gd name="adj5" fmla="val 5757"/>
          </a:avLst>
        </a:prstGeom>
        <a:solidFill>
          <a:srgbClr val="44546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C6BB6-4F09-4143-965D-B42790B4B533}">
      <dsp:nvSpPr>
        <dsp:cNvPr id="0" name=""/>
        <dsp:cNvSpPr/>
      </dsp:nvSpPr>
      <dsp:spPr>
        <a:xfrm>
          <a:off x="3675657" y="-89343"/>
          <a:ext cx="3375090" cy="1682443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What kind of 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resilience </a:t>
          </a:r>
          <a:r>
            <a:rPr lang="en-US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capabilities </a:t>
          </a:r>
          <a:r>
            <a:rPr lang="en-US" sz="18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we need to </a:t>
          </a:r>
          <a:r>
            <a:rPr lang="en-US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improve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Cyclical Goal Setting</a:t>
          </a:r>
          <a:endParaRPr lang="en-GB" sz="18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757787" y="-7213"/>
        <a:ext cx="3210830" cy="1518183"/>
      </dsp:txXfrm>
    </dsp:sp>
    <dsp:sp modelId="{88A69D67-6369-418C-ACD4-C7D7506D7FEA}">
      <dsp:nvSpPr>
        <dsp:cNvPr id="0" name=""/>
        <dsp:cNvSpPr/>
      </dsp:nvSpPr>
      <dsp:spPr>
        <a:xfrm>
          <a:off x="6590316" y="1738158"/>
          <a:ext cx="3237255" cy="191872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Risk Analyses: 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Identification of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challenges 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and 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needs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Priority Setting</a:t>
          </a:r>
          <a:endParaRPr lang="en-GB" sz="18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6683980" y="1831822"/>
        <a:ext cx="3049927" cy="1731396"/>
      </dsp:txXfrm>
    </dsp:sp>
    <dsp:sp modelId="{951C1C06-D228-4CCF-A558-B70F9FB4A4E7}">
      <dsp:nvSpPr>
        <dsp:cNvPr id="0" name=""/>
        <dsp:cNvSpPr/>
      </dsp:nvSpPr>
      <dsp:spPr>
        <a:xfrm>
          <a:off x="5512067" y="4625775"/>
          <a:ext cx="3240647" cy="1679637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Capability Analyses: 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Identification </a:t>
          </a:r>
          <a:r>
            <a:rPr lang="en-GB" sz="18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needful cooperation 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resources and 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tasks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Task Setting</a:t>
          </a:r>
          <a:endParaRPr lang="en-GB" sz="18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94060" y="4707768"/>
        <a:ext cx="3076661" cy="1515651"/>
      </dsp:txXfrm>
    </dsp:sp>
    <dsp:sp modelId="{2B780AD9-39BF-403D-95BD-79C6EBE095B1}">
      <dsp:nvSpPr>
        <dsp:cNvPr id="0" name=""/>
        <dsp:cNvSpPr/>
      </dsp:nvSpPr>
      <dsp:spPr>
        <a:xfrm>
          <a:off x="1849542" y="4647377"/>
          <a:ext cx="3175496" cy="1681228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Capability Assessment: T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esting </a:t>
          </a:r>
          <a:r>
            <a:rPr lang="en-GB" sz="18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of needful cooperation </a:t>
          </a:r>
          <a:r>
            <a:rPr lang="en-GB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resources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and tasks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Action Improvement</a:t>
          </a:r>
          <a:endParaRPr lang="en-GB" sz="18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931613" y="4729448"/>
        <a:ext cx="3011354" cy="1517086"/>
      </dsp:txXfrm>
    </dsp:sp>
    <dsp:sp modelId="{2B47064D-739E-4806-B841-D47165F42035}">
      <dsp:nvSpPr>
        <dsp:cNvPr id="0" name=""/>
        <dsp:cNvSpPr/>
      </dsp:nvSpPr>
      <dsp:spPr>
        <a:xfrm>
          <a:off x="961830" y="1753817"/>
          <a:ext cx="3312790" cy="1887363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Evaluation of </a:t>
          </a:r>
          <a:r>
            <a:rPr lang="et-EE" sz="1800" b="1" kern="1200" dirty="0" smtClean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cross-sectorial shortcomings – Preparedness Recommendations</a:t>
          </a:r>
          <a:endParaRPr lang="en-GB" sz="1800" b="1" kern="1200" dirty="0">
            <a:solidFill>
              <a:sysClr val="window" lastClr="FFFFFF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53963" y="1845950"/>
        <a:ext cx="3128524" cy="1703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64C4-2C48-4A92-9E86-FD212EFC638D}" type="datetimeFigureOut">
              <a:rPr lang="en-US" smtClean="0"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B9701-3B3F-4731-BF1A-F9D2D21CF1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0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E295E-2D15-4103-BEAE-51A95395FC15}" type="datetimeFigureOut">
              <a:rPr lang="et-EE" smtClean="0"/>
              <a:t>27.05.2019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1162050"/>
            <a:ext cx="4432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0F51-0385-49D8-A208-CC91759659D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436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754063"/>
            <a:ext cx="5256213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6F447E0-87DC-4CEE-9303-27E0BA3D380D}" type="slidenum">
              <a:rPr lang="et-EE" smtClean="0"/>
              <a:pPr/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3395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RKK_esitluspohjad-1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675" y="3092450"/>
            <a:ext cx="8015288" cy="1553071"/>
          </a:xfrm>
        </p:spPr>
        <p:txBody>
          <a:bodyPr anchor="t"/>
          <a:lstStyle>
            <a:lvl1pPr algn="ctr">
              <a:defRPr sz="4800">
                <a:solidFill>
                  <a:srgbClr val="FFFFFF"/>
                </a:solidFill>
                <a:latin typeface="Arial Bold" panose="020B0704020202020204" pitchFamily="34" charset="0"/>
                <a:cs typeface="Arial Bold" panose="020B07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5270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D2C94-B873-4718-B1F2-5F3D042AA7FB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269278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16825" y="671513"/>
            <a:ext cx="2270125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671513"/>
            <a:ext cx="666273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268B8-186C-4519-ACE0-124658456950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3994718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u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94" y="597020"/>
            <a:ext cx="9663024" cy="796027"/>
          </a:xfrm>
        </p:spPr>
        <p:txBody>
          <a:bodyPr/>
          <a:lstStyle>
            <a:lvl1pPr>
              <a:defRPr sz="4852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97690" y="7613749"/>
            <a:ext cx="2786701" cy="5739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095206" y="7613749"/>
            <a:ext cx="3793533" cy="5739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584472" y="7613749"/>
            <a:ext cx="2786701" cy="5739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348D2D-CA66-411E-8568-39FD70113CFB}" type="slidenum">
              <a:rPr lang="et-EE"/>
              <a:pPr/>
              <a:t>‹#›</a:t>
            </a:fld>
            <a:endParaRPr lang="et-E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98594" y="1472691"/>
            <a:ext cx="9663024" cy="5493195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buFont typeface="Arial" pitchFamily="34" charset="0"/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Font typeface="Arial" pitchFamily="34" charset="0"/>
              <a:buChar char="•"/>
              <a:defRPr baseline="0"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296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632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RKK_esitluspohjad-1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3092450"/>
            <a:ext cx="9220200" cy="1553071"/>
          </a:xfrm>
        </p:spPr>
        <p:txBody>
          <a:bodyPr anchor="b"/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8619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88" y="2184400"/>
            <a:ext cx="4465637" cy="4538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25" y="2184400"/>
            <a:ext cx="4467225" cy="4538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0F580-F579-43F0-AA64-C043E1E4FCFF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283526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18613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12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1200" cy="406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1788" y="1854200"/>
            <a:ext cx="454342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1788" y="2762250"/>
            <a:ext cx="4543425" cy="406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54A7C-CE14-496A-8CD0-890EDF7B300F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416021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6992E-E14D-4327-A6C8-1D28ED91EC30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3301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C27AD-63B4-4AFA-AC4D-9C0FA9CE378C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107220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646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425" y="1089025"/>
            <a:ext cx="5411788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6463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EF01-A8DA-4F3F-9B1D-E5D801DEF8E7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271984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6463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3425" y="1089025"/>
            <a:ext cx="5411788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6463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01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250" y="6891338"/>
            <a:ext cx="3386138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t-EE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59688" y="6891338"/>
            <a:ext cx="2227262" cy="5032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C3BD5-4775-4DD9-B3CD-8504B1F420BB}" type="slidenum">
              <a:rPr lang="en-US" altLang="et-EE"/>
              <a:pPr>
                <a:defRPr/>
              </a:pPr>
              <a:t>‹#›</a:t>
            </a:fld>
            <a:endParaRPr lang="en-US" altLang="et-EE" dirty="0"/>
          </a:p>
        </p:txBody>
      </p:sp>
    </p:spTree>
    <p:extLst>
      <p:ext uri="{BB962C8B-B14F-4D97-AF65-F5344CB8AC3E}">
        <p14:creationId xmlns:p14="http://schemas.microsoft.com/office/powerpoint/2010/main" val="220101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RKK_esitluspohjad-2.jpg                                        00084BE4Macintosh HD                   7C26A284: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588"/>
            <a:ext cx="10691813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1552575"/>
            <a:ext cx="90455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1375" y="2308225"/>
            <a:ext cx="9045575" cy="485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•	Lorem ipsum dolor sit amet, consectetur adipisicing elit</a:t>
            </a:r>
          </a:p>
          <a:p>
            <a:pPr lvl="0"/>
            <a:r>
              <a:rPr lang="en-US" altLang="et-EE"/>
              <a:t>• 	Eiusmod tempor incididunt ut labore et dolore magna</a:t>
            </a:r>
          </a:p>
          <a:p>
            <a:pPr lvl="0"/>
            <a:r>
              <a:rPr lang="en-US" altLang="et-EE"/>
              <a:t>• 	Aliqua ut enim ad minim veniam, quis nostrud exercitation</a:t>
            </a:r>
          </a:p>
          <a:p>
            <a:pPr lvl="0"/>
            <a:r>
              <a:rPr lang="en-US" altLang="et-EE"/>
              <a:t>• 	Ullamco laboris nisi ut aliquip ex ea commodo consequat</a:t>
            </a:r>
          </a:p>
          <a:p>
            <a:pPr lvl="0"/>
            <a:r>
              <a:rPr lang="en-US" altLang="et-EE"/>
              <a:t>• 	Duis aute irure dolor in reprehenderit in voluptate</a:t>
            </a:r>
          </a:p>
          <a:p>
            <a:pPr lvl="0"/>
            <a:r>
              <a:rPr lang="en-US" altLang="et-EE"/>
              <a:t>• 	Aliqua ut enim ad minim veniam, quis nostrud exercitation</a:t>
            </a:r>
          </a:p>
          <a:p>
            <a:pPr lvl="0"/>
            <a:r>
              <a:rPr lang="en-US" altLang="et-EE"/>
              <a:t>• 	Ullamco laboris nisi ut aliquip ex ea consequat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95363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6CB3FF"/>
          </a:solidFill>
          <a:latin typeface="Arial Bold" panose="020B0704020202020204" pitchFamily="34" charset="0"/>
          <a:ea typeface="+mj-ea"/>
          <a:cs typeface="Arial Bold" panose="020B0704020202020204" pitchFamily="34" charset="0"/>
        </a:defRPr>
      </a:lvl1pPr>
      <a:lvl2pPr algn="l" defTabSz="995363" rtl="0" eaLnBrk="0" fontAlgn="base" hangingPunct="0">
        <a:spcBef>
          <a:spcPct val="0"/>
        </a:spcBef>
        <a:spcAft>
          <a:spcPct val="0"/>
        </a:spcAft>
        <a:defRPr sz="3600">
          <a:solidFill>
            <a:srgbClr val="6CB3FF"/>
          </a:solidFill>
          <a:latin typeface="Arial Bold" panose="020B0704020202020204" pitchFamily="34" charset="0"/>
          <a:cs typeface="Arial Bold" panose="020B0704020202020204" pitchFamily="34" charset="0"/>
        </a:defRPr>
      </a:lvl2pPr>
      <a:lvl3pPr algn="l" defTabSz="995363" rtl="0" eaLnBrk="0" fontAlgn="base" hangingPunct="0">
        <a:spcBef>
          <a:spcPct val="0"/>
        </a:spcBef>
        <a:spcAft>
          <a:spcPct val="0"/>
        </a:spcAft>
        <a:defRPr sz="3600">
          <a:solidFill>
            <a:srgbClr val="6CB3FF"/>
          </a:solidFill>
          <a:latin typeface="Arial Bold" panose="020B0704020202020204" pitchFamily="34" charset="0"/>
          <a:cs typeface="Arial Bold" panose="020B0704020202020204" pitchFamily="34" charset="0"/>
        </a:defRPr>
      </a:lvl3pPr>
      <a:lvl4pPr algn="l" defTabSz="995363" rtl="0" eaLnBrk="0" fontAlgn="base" hangingPunct="0">
        <a:spcBef>
          <a:spcPct val="0"/>
        </a:spcBef>
        <a:spcAft>
          <a:spcPct val="0"/>
        </a:spcAft>
        <a:defRPr sz="3600">
          <a:solidFill>
            <a:srgbClr val="6CB3FF"/>
          </a:solidFill>
          <a:latin typeface="Arial Bold" panose="020B0704020202020204" pitchFamily="34" charset="0"/>
          <a:cs typeface="Arial Bold" panose="020B0704020202020204" pitchFamily="34" charset="0"/>
        </a:defRPr>
      </a:lvl4pPr>
      <a:lvl5pPr algn="l" defTabSz="995363" rtl="0" eaLnBrk="0" fontAlgn="base" hangingPunct="0">
        <a:spcBef>
          <a:spcPct val="0"/>
        </a:spcBef>
        <a:spcAft>
          <a:spcPct val="0"/>
        </a:spcAft>
        <a:defRPr sz="3600">
          <a:solidFill>
            <a:srgbClr val="6CB3FF"/>
          </a:solidFill>
          <a:latin typeface="Arial Bold" panose="020B0704020202020204" pitchFamily="34" charset="0"/>
          <a:cs typeface="Arial Bold" panose="020B0704020202020204" pitchFamily="34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anose="02020603050405020304" pitchFamily="18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anose="02020603050405020304" pitchFamily="18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anose="02020603050405020304" pitchFamily="18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algn="l" defTabSz="250825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9625" indent="-3111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3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244600" indent="-249238" algn="l" defTabSz="995363" rtl="0" eaLnBrk="0" fontAlgn="base" hangingPunct="0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amon.loik@icds.e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3"/>
          <p:cNvSpPr>
            <a:spLocks noGrp="1"/>
          </p:cNvSpPr>
          <p:nvPr>
            <p:ph type="ctrTitle"/>
          </p:nvPr>
        </p:nvSpPr>
        <p:spPr>
          <a:xfrm>
            <a:off x="1336675" y="1117129"/>
            <a:ext cx="8593932" cy="2952329"/>
          </a:xfrm>
        </p:spPr>
        <p:txBody>
          <a:bodyPr/>
          <a:lstStyle/>
          <a:p>
            <a:pPr eaLnBrk="1" hangingPunct="1"/>
            <a:r>
              <a:rPr lang="et-EE" altLang="en-US" sz="4000" dirty="0" smtClean="0"/>
              <a:t>Hybrid Threats and Resilience through Civil Preparedness</a:t>
            </a:r>
            <a:r>
              <a:rPr lang="et-EE" altLang="en-US" sz="4000" dirty="0"/>
              <a:t>:</a:t>
            </a:r>
            <a:r>
              <a:rPr lang="et-EE" altLang="en-US" sz="4000" dirty="0" smtClean="0"/>
              <a:t/>
            </a:r>
            <a:br>
              <a:rPr lang="et-EE" altLang="en-US" sz="4000" dirty="0" smtClean="0"/>
            </a:br>
            <a:r>
              <a:rPr lang="et-EE" altLang="en-US" sz="4000" dirty="0"/>
              <a:t/>
            </a:r>
            <a:br>
              <a:rPr lang="et-EE" altLang="en-US" sz="4000" dirty="0"/>
            </a:br>
            <a:r>
              <a:rPr lang="et-EE" altLang="en-US" sz="4000" i="1" dirty="0" smtClean="0"/>
              <a:t>An Academic View</a:t>
            </a:r>
            <a:endParaRPr lang="et-EE" altLang="en-US" sz="3200" i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915319" y="4717529"/>
            <a:ext cx="8015288" cy="2664296"/>
          </a:xfrm>
          <a:prstGeom prst="rect">
            <a:avLst/>
          </a:prstGeom>
        </p:spPr>
        <p:txBody>
          <a:bodyPr/>
          <a:lstStyle>
            <a:lvl1pPr algn="l" defTabSz="250825" rtl="0" eaLnBrk="0" fontAlgn="base" hangingPunct="0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9625" indent="-311150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244600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741488" indent="-247650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239963" indent="-249238" algn="l" defTabSz="9953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t-EE" sz="3200" dirty="0">
                <a:solidFill>
                  <a:schemeClr val="bg1"/>
                </a:solidFill>
              </a:rPr>
              <a:t>Ramon Loik</a:t>
            </a:r>
          </a:p>
          <a:p>
            <a:pPr algn="r"/>
            <a:r>
              <a:rPr lang="et-EE" dirty="0" smtClean="0">
                <a:solidFill>
                  <a:schemeClr val="bg1"/>
                </a:solidFill>
              </a:rPr>
              <a:t>Research Fellow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endParaRPr lang="et-EE" dirty="0">
              <a:solidFill>
                <a:schemeClr val="bg1"/>
              </a:solidFill>
            </a:endParaRPr>
          </a:p>
          <a:p>
            <a:pPr algn="r"/>
            <a:r>
              <a:rPr lang="en-US" dirty="0">
                <a:solidFill>
                  <a:schemeClr val="bg1"/>
                </a:solidFill>
              </a:rPr>
              <a:t>International Centre for Defence and Security ICDS</a:t>
            </a:r>
            <a:endParaRPr lang="et-EE" dirty="0">
              <a:solidFill>
                <a:schemeClr val="bg1"/>
              </a:solidFill>
            </a:endParaRPr>
          </a:p>
          <a:p>
            <a:pPr algn="r"/>
            <a:r>
              <a:rPr lang="et-EE" dirty="0">
                <a:solidFill>
                  <a:schemeClr val="bg1"/>
                </a:solidFill>
              </a:rPr>
              <a:t>Security and </a:t>
            </a:r>
            <a:r>
              <a:rPr lang="et-EE" dirty="0" err="1">
                <a:solidFill>
                  <a:schemeClr val="bg1"/>
                </a:solidFill>
              </a:rPr>
              <a:t>Resilience</a:t>
            </a:r>
            <a:r>
              <a:rPr lang="et-EE" dirty="0">
                <a:solidFill>
                  <a:schemeClr val="bg1"/>
                </a:solidFill>
              </a:rPr>
              <a:t> Programme</a:t>
            </a:r>
          </a:p>
          <a:p>
            <a:pPr algn="r"/>
            <a:r>
              <a:rPr lang="et-EE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t-E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0C8136-2FB9-4F2F-9ED6-AA026180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7049"/>
            <a:ext cx="10688637" cy="803399"/>
          </a:xfrm>
        </p:spPr>
        <p:txBody>
          <a:bodyPr/>
          <a:lstStyle/>
          <a:p>
            <a:pPr algn="ctr"/>
            <a:r>
              <a:rPr lang="en-US" sz="3200" i="1" dirty="0" smtClean="0"/>
              <a:t>Capability</a:t>
            </a:r>
            <a:r>
              <a:rPr lang="et-EE" sz="3200" i="1" dirty="0" smtClean="0"/>
              <a:t>–Building </a:t>
            </a:r>
            <a:r>
              <a:rPr lang="en-US" sz="3200" dirty="0" smtClean="0"/>
              <a:t>Approach</a:t>
            </a:r>
            <a:endParaRPr lang="et-EE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852D3377-3936-49FE-A11B-BEABAFBE1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51577"/>
              </p:ext>
            </p:extLst>
          </p:nvPr>
        </p:nvGraphicFramePr>
        <p:xfrm>
          <a:off x="0" y="1200448"/>
          <a:ext cx="10688638" cy="6362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20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2413273"/>
            <a:ext cx="9045574" cy="1584176"/>
          </a:xfrm>
        </p:spPr>
        <p:txBody>
          <a:bodyPr/>
          <a:lstStyle/>
          <a:p>
            <a:pPr algn="ctr"/>
            <a:r>
              <a:rPr lang="et-EE" sz="4000" i="1" dirty="0" err="1"/>
              <a:t>Thank</a:t>
            </a:r>
            <a:r>
              <a:rPr lang="et-EE" sz="4000" i="1" dirty="0"/>
              <a:t> </a:t>
            </a:r>
            <a:r>
              <a:rPr lang="et-EE" sz="4000" i="1" dirty="0" err="1"/>
              <a:t>you</a:t>
            </a:r>
            <a:r>
              <a:rPr lang="en-US" sz="4000" i="1" dirty="0"/>
              <a:t>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375" y="5149577"/>
            <a:ext cx="9045574" cy="2016398"/>
          </a:xfrm>
        </p:spPr>
        <p:txBody>
          <a:bodyPr/>
          <a:lstStyle/>
          <a:p>
            <a:pPr algn="ctr"/>
            <a:r>
              <a:rPr lang="et-EE" u="sng" dirty="0" smtClean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ramon.loik@icds.ee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90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5" y="541065"/>
            <a:ext cx="9687520" cy="803399"/>
          </a:xfrm>
        </p:spPr>
        <p:txBody>
          <a:bodyPr/>
          <a:lstStyle/>
          <a:p>
            <a:pPr algn="ctr"/>
            <a:r>
              <a:rPr lang="et-EE" dirty="0" smtClean="0"/>
              <a:t>(In-)Security and </a:t>
            </a:r>
            <a:r>
              <a:rPr lang="en-US" dirty="0" smtClean="0"/>
              <a:t>‘Hybrid </a:t>
            </a:r>
            <a:r>
              <a:rPr lang="en-US" dirty="0"/>
              <a:t>Threats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374" y="1405161"/>
            <a:ext cx="9687521" cy="6048672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sz="2800" i="1" dirty="0" smtClean="0"/>
              <a:t>Security</a:t>
            </a:r>
            <a:r>
              <a:rPr lang="et-EE" sz="2800" dirty="0" smtClean="0"/>
              <a:t> can be understood as</a:t>
            </a:r>
            <a:r>
              <a:rPr lang="en-US" sz="2800" dirty="0" smtClean="0"/>
              <a:t> </a:t>
            </a:r>
            <a:r>
              <a:rPr lang="et-EE" sz="2800" dirty="0" smtClean="0"/>
              <a:t>combination of external threats and internal vulnerabilities (B. Buzan).</a:t>
            </a:r>
          </a:p>
          <a:p>
            <a:endParaRPr lang="et-EE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sz="2800" i="1" dirty="0" smtClean="0"/>
              <a:t>Hybrid threats </a:t>
            </a:r>
            <a:r>
              <a:rPr lang="et-EE" sz="2800" dirty="0" smtClean="0"/>
              <a:t>target vulnerabilities of</a:t>
            </a:r>
            <a:r>
              <a:rPr lang="en-US" sz="2800" dirty="0" smtClean="0"/>
              <a:t> </a:t>
            </a:r>
            <a:r>
              <a:rPr lang="et-EE" sz="2800" dirty="0" smtClean="0"/>
              <a:t>society both externally and internally (domestically):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sz="2800" dirty="0" smtClean="0"/>
          </a:p>
          <a:p>
            <a:endParaRPr lang="et-EE" sz="2800" dirty="0"/>
          </a:p>
          <a:p>
            <a:pPr marL="1323975" lvl="1" indent="-514350">
              <a:buAutoNum type="arabicParenBoth"/>
            </a:pPr>
            <a:r>
              <a:rPr lang="et-EE" dirty="0" smtClean="0"/>
              <a:t>Identification of vulnerabilities (Target </a:t>
            </a:r>
            <a:r>
              <a:rPr lang="et-EE" dirty="0"/>
              <a:t>S</a:t>
            </a:r>
            <a:r>
              <a:rPr lang="et-EE" dirty="0" smtClean="0"/>
              <a:t>election)</a:t>
            </a:r>
          </a:p>
          <a:p>
            <a:pPr marL="1323975" lvl="1" indent="-514350">
              <a:buAutoNum type="arabicParenBoth"/>
            </a:pPr>
            <a:r>
              <a:rPr lang="et-EE" dirty="0" smtClean="0"/>
              <a:t>Targeting of vulnerabilities (Active </a:t>
            </a:r>
            <a:r>
              <a:rPr lang="et-EE" dirty="0"/>
              <a:t>I</a:t>
            </a:r>
            <a:r>
              <a:rPr lang="et-EE" dirty="0" smtClean="0"/>
              <a:t>nfluencing)</a:t>
            </a:r>
          </a:p>
          <a:p>
            <a:pPr marL="1323975" lvl="1" indent="-514350">
              <a:buAutoNum type="arabicParenBoth"/>
            </a:pPr>
            <a:r>
              <a:rPr lang="et-EE" dirty="0" smtClean="0"/>
              <a:t>Dependency–Building</a:t>
            </a:r>
          </a:p>
          <a:p>
            <a:pPr marL="1323975" lvl="1" indent="-514350">
              <a:buAutoNum type="arabicParenBoth"/>
            </a:pPr>
            <a:r>
              <a:rPr lang="et-EE" dirty="0" smtClean="0"/>
              <a:t>´Weaponizing´ of dependencies</a:t>
            </a:r>
          </a:p>
          <a:p>
            <a:pPr marL="1323975" lvl="1" indent="-514350">
              <a:buAutoNum type="arabicParenBoth"/>
            </a:pPr>
            <a:r>
              <a:rPr lang="et-EE" dirty="0" smtClean="0"/>
              <a:t>Power Projection follows ...</a:t>
            </a:r>
          </a:p>
        </p:txBody>
      </p:sp>
      <p:sp>
        <p:nvSpPr>
          <p:cNvPr id="7" name="Curved Left Arrow 6"/>
          <p:cNvSpPr/>
          <p:nvPr/>
        </p:nvSpPr>
        <p:spPr bwMode="auto">
          <a:xfrm>
            <a:off x="9880823" y="5005561"/>
            <a:ext cx="432048" cy="792088"/>
          </a:xfrm>
          <a:prstGeom prst="curvedLef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8" name="Curved Right Arrow 7"/>
          <p:cNvSpPr/>
          <p:nvPr/>
        </p:nvSpPr>
        <p:spPr bwMode="auto">
          <a:xfrm>
            <a:off x="1239863" y="5509617"/>
            <a:ext cx="432048" cy="79208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9" name="Curved Left Arrow 8"/>
          <p:cNvSpPr/>
          <p:nvPr/>
        </p:nvSpPr>
        <p:spPr bwMode="auto">
          <a:xfrm>
            <a:off x="7360543" y="5941665"/>
            <a:ext cx="504056" cy="864096"/>
          </a:xfrm>
          <a:prstGeom prst="curvedLef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>
            <a:off x="1239863" y="6517729"/>
            <a:ext cx="432048" cy="792088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4912271" y="3781425"/>
            <a:ext cx="720080" cy="108012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54384" y="1025579"/>
            <a:ext cx="2641663" cy="95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Active </a:t>
            </a:r>
            <a:r>
              <a:rPr lang="fi-FI" sz="280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Influencing</a:t>
            </a:r>
            <a:r>
              <a:rPr lang="fi-FI" sz="280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Ellipsi 2"/>
          <p:cNvSpPr/>
          <p:nvPr/>
        </p:nvSpPr>
        <p:spPr>
          <a:xfrm>
            <a:off x="2391991" y="911934"/>
            <a:ext cx="5256584" cy="2221419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104" b="1" dirty="0">
                <a:solidFill>
                  <a:schemeClr val="bg1"/>
                </a:solidFill>
              </a:rPr>
              <a:t>STATE </a:t>
            </a:r>
            <a:r>
              <a:rPr lang="et-EE" sz="2104" b="1" dirty="0" smtClean="0">
                <a:solidFill>
                  <a:schemeClr val="bg1"/>
                </a:solidFill>
              </a:rPr>
              <a:t>(</a:t>
            </a:r>
            <a:r>
              <a:rPr lang="fi-FI" sz="2104" b="1" dirty="0" smtClean="0">
                <a:solidFill>
                  <a:schemeClr val="bg1"/>
                </a:solidFill>
              </a:rPr>
              <a:t>X</a:t>
            </a:r>
            <a:r>
              <a:rPr lang="et-EE" sz="2104" b="1" dirty="0" smtClean="0">
                <a:solidFill>
                  <a:schemeClr val="bg1"/>
                </a:solidFill>
              </a:rPr>
              <a:t>)</a:t>
            </a:r>
            <a:endParaRPr lang="et-EE" sz="2104" b="1" dirty="0">
              <a:solidFill>
                <a:schemeClr val="bg1"/>
              </a:solidFill>
            </a:endParaRPr>
          </a:p>
          <a:p>
            <a:pPr algn="ctr"/>
            <a:r>
              <a:rPr lang="et-EE" sz="2104" b="1" dirty="0" err="1">
                <a:solidFill>
                  <a:schemeClr val="bg1"/>
                </a:solidFill>
              </a:rPr>
              <a:t>Proactive</a:t>
            </a:r>
            <a:endParaRPr lang="et-EE" sz="2104" b="1" dirty="0">
              <a:solidFill>
                <a:schemeClr val="bg1"/>
              </a:solidFill>
            </a:endParaRPr>
          </a:p>
          <a:p>
            <a:pPr algn="ctr"/>
            <a:endParaRPr lang="et-EE" sz="1052" b="1" dirty="0">
              <a:solidFill>
                <a:schemeClr val="bg1"/>
              </a:solidFill>
            </a:endParaRPr>
          </a:p>
          <a:p>
            <a:pPr algn="ctr"/>
            <a:r>
              <a:rPr lang="et-EE" sz="2104" dirty="0" err="1">
                <a:solidFill>
                  <a:schemeClr val="bg1"/>
                </a:solidFill>
              </a:rPr>
              <a:t>Interests</a:t>
            </a:r>
            <a:r>
              <a:rPr lang="et-EE" sz="2104" dirty="0">
                <a:solidFill>
                  <a:schemeClr val="bg1"/>
                </a:solidFill>
              </a:rPr>
              <a:t> (</a:t>
            </a:r>
            <a:r>
              <a:rPr lang="et-EE" sz="2104" dirty="0" err="1">
                <a:solidFill>
                  <a:schemeClr val="bg1"/>
                </a:solidFill>
              </a:rPr>
              <a:t>Intention</a:t>
            </a:r>
            <a:r>
              <a:rPr lang="et-EE" sz="2104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t-EE" sz="2104" dirty="0">
                <a:solidFill>
                  <a:schemeClr val="bg1"/>
                </a:solidFill>
              </a:rPr>
              <a:t>Resources</a:t>
            </a:r>
          </a:p>
          <a:p>
            <a:pPr algn="ctr"/>
            <a:r>
              <a:rPr lang="et-EE" sz="2104" dirty="0" err="1">
                <a:solidFill>
                  <a:schemeClr val="bg1"/>
                </a:solidFill>
              </a:rPr>
              <a:t>Timing</a:t>
            </a:r>
            <a:r>
              <a:rPr lang="et-EE" sz="2104" dirty="0">
                <a:solidFill>
                  <a:schemeClr val="bg1"/>
                </a:solidFill>
              </a:rPr>
              <a:t> </a:t>
            </a:r>
            <a:endParaRPr lang="fi-FI" sz="2104" dirty="0">
              <a:solidFill>
                <a:schemeClr val="bg1"/>
              </a:solidFill>
            </a:endParaRPr>
          </a:p>
        </p:txBody>
      </p:sp>
      <p:cxnSp>
        <p:nvCxnSpPr>
          <p:cNvPr id="5" name="Kulmayhdysviiva 4"/>
          <p:cNvCxnSpPr/>
          <p:nvPr/>
        </p:nvCxnSpPr>
        <p:spPr>
          <a:xfrm rot="5400000">
            <a:off x="3089386" y="3372062"/>
            <a:ext cx="1008112" cy="24266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Kulmayhdysviiva 6"/>
          <p:cNvCxnSpPr/>
          <p:nvPr/>
        </p:nvCxnSpPr>
        <p:spPr>
          <a:xfrm rot="16200000" flipH="1">
            <a:off x="3912063" y="3440118"/>
            <a:ext cx="946933" cy="1893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Kulmayhdysviiva 8"/>
          <p:cNvCxnSpPr/>
          <p:nvPr/>
        </p:nvCxnSpPr>
        <p:spPr>
          <a:xfrm rot="16200000" flipH="1">
            <a:off x="5217086" y="3322741"/>
            <a:ext cx="820676" cy="44190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Kulmayhdysviiva 10"/>
          <p:cNvCxnSpPr/>
          <p:nvPr/>
        </p:nvCxnSpPr>
        <p:spPr>
          <a:xfrm rot="5400000">
            <a:off x="5802028" y="3359232"/>
            <a:ext cx="1136321" cy="2525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 flipV="1">
            <a:off x="2991766" y="3277369"/>
            <a:ext cx="1704481" cy="57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iruutu 13"/>
          <p:cNvSpPr txBox="1"/>
          <p:nvPr/>
        </p:nvSpPr>
        <p:spPr>
          <a:xfrm>
            <a:off x="1095847" y="2900486"/>
            <a:ext cx="18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i="1" dirty="0" smtClean="0"/>
              <a:t>State-sponsored </a:t>
            </a:r>
            <a:r>
              <a:rPr lang="et-EE" sz="2800" i="1" dirty="0"/>
              <a:t>p</a:t>
            </a:r>
            <a:r>
              <a:rPr lang="fi-FI" sz="2800" i="1" dirty="0" smtClean="0"/>
              <a:t>roxies</a:t>
            </a:r>
            <a:endParaRPr lang="fi-FI" sz="2800" i="1" dirty="0"/>
          </a:p>
        </p:txBody>
      </p:sp>
      <p:cxnSp>
        <p:nvCxnSpPr>
          <p:cNvPr id="17" name="Suora nuoliyhdysviiva 16"/>
          <p:cNvCxnSpPr/>
          <p:nvPr/>
        </p:nvCxnSpPr>
        <p:spPr>
          <a:xfrm>
            <a:off x="5056287" y="3133353"/>
            <a:ext cx="0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Ellipsi 18"/>
          <p:cNvSpPr/>
          <p:nvPr/>
        </p:nvSpPr>
        <p:spPr>
          <a:xfrm>
            <a:off x="1539051" y="4480625"/>
            <a:ext cx="7045628" cy="2901200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104" b="1" dirty="0">
                <a:solidFill>
                  <a:schemeClr val="tx1"/>
                </a:solidFill>
              </a:rPr>
              <a:t>TARGET </a:t>
            </a:r>
            <a:r>
              <a:rPr lang="fi-FI" sz="2104" b="1" dirty="0" smtClean="0">
                <a:solidFill>
                  <a:schemeClr val="tx1"/>
                </a:solidFill>
              </a:rPr>
              <a:t>STATE</a:t>
            </a:r>
            <a:r>
              <a:rPr lang="et-EE" sz="2104" b="1" dirty="0" smtClean="0">
                <a:solidFill>
                  <a:schemeClr val="tx1"/>
                </a:solidFill>
              </a:rPr>
              <a:t> / SOCIETY (Y)</a:t>
            </a:r>
            <a:endParaRPr lang="et-EE" sz="2104" b="1" dirty="0">
              <a:solidFill>
                <a:schemeClr val="tx1"/>
              </a:solidFill>
            </a:endParaRPr>
          </a:p>
          <a:p>
            <a:pPr algn="ctr"/>
            <a:r>
              <a:rPr lang="et-EE" sz="2104" b="1" dirty="0" err="1">
                <a:solidFill>
                  <a:schemeClr val="tx1"/>
                </a:solidFill>
              </a:rPr>
              <a:t>Reactive</a:t>
            </a:r>
            <a:endParaRPr lang="et-EE" sz="2104" b="1" dirty="0">
              <a:solidFill>
                <a:schemeClr val="tx1"/>
              </a:solidFill>
            </a:endParaRPr>
          </a:p>
          <a:p>
            <a:pPr algn="ctr"/>
            <a:endParaRPr lang="et-EE" sz="1052" b="1" dirty="0">
              <a:solidFill>
                <a:schemeClr val="tx1"/>
              </a:solidFill>
            </a:endParaRPr>
          </a:p>
          <a:p>
            <a:pPr algn="ctr"/>
            <a:r>
              <a:rPr lang="et-EE" sz="2104" dirty="0" err="1">
                <a:solidFill>
                  <a:schemeClr val="tx1"/>
                </a:solidFill>
              </a:rPr>
              <a:t>Fragmentation</a:t>
            </a:r>
            <a:endParaRPr lang="et-EE" sz="2104" dirty="0">
              <a:solidFill>
                <a:schemeClr val="tx1"/>
              </a:solidFill>
            </a:endParaRPr>
          </a:p>
          <a:p>
            <a:pPr algn="ctr"/>
            <a:r>
              <a:rPr lang="et-EE" sz="2104" dirty="0" err="1">
                <a:solidFill>
                  <a:schemeClr val="tx1"/>
                </a:solidFill>
              </a:rPr>
              <a:t>Polarization</a:t>
            </a:r>
            <a:endParaRPr lang="et-EE" sz="2104" dirty="0">
              <a:solidFill>
                <a:schemeClr val="tx1"/>
              </a:solidFill>
            </a:endParaRPr>
          </a:p>
          <a:p>
            <a:pPr algn="ctr"/>
            <a:r>
              <a:rPr lang="et-EE" sz="2104" dirty="0" smtClean="0">
                <a:solidFill>
                  <a:schemeClr val="tx1"/>
                </a:solidFill>
              </a:rPr>
              <a:t>Cleavage</a:t>
            </a:r>
          </a:p>
          <a:p>
            <a:pPr algn="ctr"/>
            <a:r>
              <a:rPr lang="et-EE" sz="2104" dirty="0" smtClean="0">
                <a:solidFill>
                  <a:schemeClr val="tx1"/>
                </a:solidFill>
              </a:rPr>
              <a:t>Escalation</a:t>
            </a:r>
          </a:p>
          <a:p>
            <a:pPr algn="ctr"/>
            <a:r>
              <a:rPr lang="et-EE" sz="2104" dirty="0" smtClean="0">
                <a:solidFill>
                  <a:schemeClr val="tx1"/>
                </a:solidFill>
              </a:rPr>
              <a:t>Crises</a:t>
            </a:r>
            <a:endParaRPr lang="fi-FI" sz="2104" dirty="0">
              <a:solidFill>
                <a:schemeClr val="tx1"/>
              </a:solidFill>
            </a:endParaRPr>
          </a:p>
        </p:txBody>
      </p:sp>
      <p:cxnSp>
        <p:nvCxnSpPr>
          <p:cNvPr id="23" name="Suora yhdysviiva 22"/>
          <p:cNvCxnSpPr/>
          <p:nvPr/>
        </p:nvCxnSpPr>
        <p:spPr>
          <a:xfrm flipV="1">
            <a:off x="5255856" y="3775668"/>
            <a:ext cx="1704481" cy="57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ruutu 23"/>
          <p:cNvSpPr txBox="1"/>
          <p:nvPr/>
        </p:nvSpPr>
        <p:spPr>
          <a:xfrm>
            <a:off x="6973865" y="3061345"/>
            <a:ext cx="19708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i="1" dirty="0" smtClean="0"/>
              <a:t>Intrest-driven </a:t>
            </a:r>
            <a:r>
              <a:rPr lang="et-EE" sz="2800" i="1" dirty="0"/>
              <a:t>p</a:t>
            </a:r>
            <a:r>
              <a:rPr lang="fi-FI" sz="2800" i="1" dirty="0" smtClean="0"/>
              <a:t>roxies</a:t>
            </a:r>
            <a:endParaRPr lang="fi-FI" sz="2800" i="1" dirty="0"/>
          </a:p>
        </p:txBody>
      </p:sp>
    </p:spTree>
    <p:extLst>
      <p:ext uri="{BB962C8B-B14F-4D97-AF65-F5344CB8AC3E}">
        <p14:creationId xmlns:p14="http://schemas.microsoft.com/office/powerpoint/2010/main" val="19606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4" y="469058"/>
            <a:ext cx="9687521" cy="1224134"/>
          </a:xfrm>
        </p:spPr>
        <p:txBody>
          <a:bodyPr/>
          <a:lstStyle/>
          <a:p>
            <a:pPr algn="ctr"/>
            <a:r>
              <a:rPr lang="et-EE" sz="3200" dirty="0" smtClean="0"/>
              <a:t>Complementary Perspectives:</a:t>
            </a:r>
            <a:br>
              <a:rPr lang="et-EE" sz="3200" dirty="0" smtClean="0"/>
            </a:br>
            <a:r>
              <a:rPr lang="et-EE" sz="3200" i="1" dirty="0" smtClean="0"/>
              <a:t>Chain of Resilience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42" y="1693192"/>
            <a:ext cx="10528895" cy="586965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t-EE" dirty="0" smtClean="0"/>
              <a:t>Political, Economic and Diplomatic–</a:t>
            </a:r>
          </a:p>
          <a:p>
            <a:pPr marL="514350" indent="-514350">
              <a:buFont typeface="+mj-lt"/>
              <a:buAutoNum type="arabicPeriod"/>
            </a:pP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Military / Defense– (related concepts such as </a:t>
            </a:r>
            <a:r>
              <a:rPr lang="et-EE" i="1" dirty="0" smtClean="0"/>
              <a:t>asymmetric</a:t>
            </a:r>
            <a:r>
              <a:rPr lang="et-EE" dirty="0" smtClean="0"/>
              <a:t> and </a:t>
            </a:r>
            <a:r>
              <a:rPr lang="et-EE" i="1" dirty="0" smtClean="0"/>
              <a:t>unconventional</a:t>
            </a:r>
            <a:r>
              <a:rPr lang="et-EE" dirty="0" smtClean="0"/>
              <a:t> warfare)</a:t>
            </a:r>
          </a:p>
          <a:p>
            <a:pPr marL="514350" indent="-514350">
              <a:buFont typeface="+mj-lt"/>
              <a:buAutoNum type="arabicPeriod"/>
            </a:pP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Intelligence &amp; Counter-Intelligence–</a:t>
            </a:r>
          </a:p>
          <a:p>
            <a:pPr marL="514350" indent="-514350">
              <a:buFont typeface="+mj-lt"/>
              <a:buAutoNum type="arabicPeriod"/>
            </a:pP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Communications (incl. </a:t>
            </a:r>
            <a:r>
              <a:rPr lang="et-EE" i="1" dirty="0" smtClean="0"/>
              <a:t>Cyber</a:t>
            </a:r>
            <a:r>
              <a:rPr lang="et-EE" dirty="0" smtClean="0"/>
              <a:t>) Security–</a:t>
            </a:r>
          </a:p>
          <a:p>
            <a:pPr marL="514350" indent="-514350">
              <a:buFont typeface="+mj-lt"/>
              <a:buAutoNum type="arabicPeriod"/>
            </a:pPr>
            <a:endParaRPr lang="et-EE" dirty="0" smtClean="0"/>
          </a:p>
          <a:p>
            <a:pPr marL="514350" indent="-514350">
              <a:buFont typeface="+mj-lt"/>
              <a:buAutoNum type="arabicPeriod"/>
            </a:pPr>
            <a:r>
              <a:rPr lang="et-EE" dirty="0" smtClean="0"/>
              <a:t>Civil Preparedness &amp; Crises Management Perspective</a:t>
            </a:r>
          </a:p>
        </p:txBody>
      </p:sp>
      <p:sp>
        <p:nvSpPr>
          <p:cNvPr id="4" name="Up-Down Arrow 3"/>
          <p:cNvSpPr/>
          <p:nvPr/>
        </p:nvSpPr>
        <p:spPr bwMode="auto">
          <a:xfrm>
            <a:off x="4624239" y="2197249"/>
            <a:ext cx="288032" cy="792088"/>
          </a:xfrm>
          <a:prstGeom prst="upDownArrow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" name="Up-Down Arrow 4"/>
          <p:cNvSpPr/>
          <p:nvPr/>
        </p:nvSpPr>
        <p:spPr bwMode="auto">
          <a:xfrm>
            <a:off x="4624239" y="3853433"/>
            <a:ext cx="288032" cy="792088"/>
          </a:xfrm>
          <a:prstGeom prst="upDownArrow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6" name="Up-Down Arrow 5"/>
          <p:cNvSpPr/>
          <p:nvPr/>
        </p:nvSpPr>
        <p:spPr bwMode="auto">
          <a:xfrm>
            <a:off x="4624239" y="5005561"/>
            <a:ext cx="288032" cy="792088"/>
          </a:xfrm>
          <a:prstGeom prst="upDownArrow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7" name="Up-Down Arrow 6"/>
          <p:cNvSpPr/>
          <p:nvPr/>
        </p:nvSpPr>
        <p:spPr bwMode="auto">
          <a:xfrm>
            <a:off x="4624239" y="6157689"/>
            <a:ext cx="288032" cy="792088"/>
          </a:xfrm>
          <a:prstGeom prst="upDownArrow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2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374" y="469057"/>
            <a:ext cx="9687521" cy="1080119"/>
          </a:xfrm>
        </p:spPr>
        <p:txBody>
          <a:bodyPr/>
          <a:lstStyle/>
          <a:p>
            <a:pPr algn="ctr"/>
            <a:r>
              <a:rPr lang="et-EE" dirty="0" smtClean="0"/>
              <a:t>Conceptualizing </a:t>
            </a:r>
            <a:r>
              <a:rPr lang="et-EE" i="1" dirty="0" smtClean="0"/>
              <a:t>Resilience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41374" y="6085681"/>
            <a:ext cx="9687521" cy="12241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375" y="1549177"/>
            <a:ext cx="9687520" cy="590465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i="1" dirty="0" smtClean="0"/>
              <a:t>Resilience</a:t>
            </a:r>
            <a:r>
              <a:rPr lang="en-US" dirty="0" smtClean="0"/>
              <a:t> should ensure sufficient level of civil preparedness</a:t>
            </a:r>
            <a:r>
              <a:rPr lang="et-EE" dirty="0" smtClean="0"/>
              <a:t> – </a:t>
            </a:r>
            <a:r>
              <a:rPr lang="en-US" dirty="0" smtClean="0"/>
              <a:t>households, communities</a:t>
            </a:r>
            <a:r>
              <a:rPr lang="et-EE" dirty="0" smtClean="0"/>
              <a:t>, industries, </a:t>
            </a:r>
            <a:r>
              <a:rPr lang="en-US" dirty="0" smtClean="0"/>
              <a:t>infrastructure</a:t>
            </a:r>
            <a:r>
              <a:rPr lang="et-EE" dirty="0" smtClean="0"/>
              <a:t>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state</a:t>
            </a:r>
            <a:r>
              <a:rPr lang="et-EE" dirty="0" smtClean="0"/>
              <a:t>(</a:t>
            </a:r>
            <a:r>
              <a:rPr lang="en-US" dirty="0" smtClean="0"/>
              <a:t>s</a:t>
            </a:r>
            <a:r>
              <a:rPr lang="et-EE" dirty="0" smtClean="0"/>
              <a:t>) – </a:t>
            </a:r>
            <a:r>
              <a:rPr lang="en-US" dirty="0" smtClean="0"/>
              <a:t>to</a:t>
            </a:r>
            <a:r>
              <a:rPr lang="et-EE" dirty="0" smtClean="0"/>
              <a:t> resist</a:t>
            </a:r>
            <a:r>
              <a:rPr lang="en-US" dirty="0" smtClean="0"/>
              <a:t> and</a:t>
            </a:r>
            <a:r>
              <a:rPr lang="et-EE" dirty="0" smtClean="0"/>
              <a:t> </a:t>
            </a:r>
            <a:r>
              <a:rPr lang="en-US" dirty="0" smtClean="0"/>
              <a:t>recover</a:t>
            </a:r>
            <a:r>
              <a:rPr lang="et-EE" dirty="0" smtClean="0"/>
              <a:t> </a:t>
            </a:r>
            <a:r>
              <a:rPr lang="en-US" dirty="0" smtClean="0"/>
              <a:t>from</a:t>
            </a:r>
            <a:r>
              <a:rPr lang="et-EE" dirty="0" smtClean="0"/>
              <a:t> crises.</a:t>
            </a:r>
          </a:p>
          <a:p>
            <a:endParaRPr lang="et-EE" sz="12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t-EE" dirty="0" smtClean="0"/>
              <a:t>Resilience is </a:t>
            </a:r>
            <a:r>
              <a:rPr lang="et-EE" i="1" dirty="0" smtClean="0"/>
              <a:t>multi-level</a:t>
            </a:r>
            <a:r>
              <a:rPr lang="et-EE" dirty="0" smtClean="0"/>
              <a:t> and should</a:t>
            </a:r>
            <a:r>
              <a:rPr lang="en-US" dirty="0"/>
              <a:t> </a:t>
            </a:r>
            <a:r>
              <a:rPr lang="et-EE" i="1" dirty="0" smtClean="0"/>
              <a:t>comprehensive</a:t>
            </a:r>
            <a:r>
              <a:rPr lang="en-US" i="1" dirty="0" smtClean="0"/>
              <a:t>ly</a:t>
            </a:r>
            <a:r>
              <a:rPr lang="et-EE" dirty="0" smtClean="0"/>
              <a:t> binding together all societal resources available to withstand and recover from large-scale shocks.</a:t>
            </a:r>
          </a:p>
          <a:p>
            <a:endParaRPr lang="et-EE" sz="1400" dirty="0"/>
          </a:p>
          <a:p>
            <a:pPr algn="ctr"/>
            <a:r>
              <a:rPr lang="et-EE" b="1" dirty="0" smtClean="0"/>
              <a:t>Risks</a:t>
            </a:r>
            <a:r>
              <a:rPr lang="et-EE" dirty="0" smtClean="0"/>
              <a:t> ~ ∫(External + Internal </a:t>
            </a:r>
            <a:r>
              <a:rPr lang="et-EE" i="1" dirty="0" smtClean="0"/>
              <a:t>Threats</a:t>
            </a:r>
            <a:r>
              <a:rPr lang="et-EE" dirty="0" smtClean="0"/>
              <a:t> Rating) / </a:t>
            </a:r>
            <a:r>
              <a:rPr lang="et-EE" i="1" dirty="0" smtClean="0"/>
              <a:t>Consequences</a:t>
            </a:r>
            <a:r>
              <a:rPr lang="et-EE" dirty="0" smtClean="0"/>
              <a:t> Rating x </a:t>
            </a:r>
            <a:r>
              <a:rPr lang="et-EE" i="1" dirty="0" smtClean="0"/>
              <a:t>Vulnerability</a:t>
            </a:r>
            <a:r>
              <a:rPr lang="et-EE" dirty="0" smtClean="0"/>
              <a:t> Rating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t-EE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49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613072"/>
            <a:ext cx="10688638" cy="79208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Labels of </a:t>
            </a:r>
            <a:r>
              <a:rPr lang="et-EE" sz="2800" b="1" i="1" dirty="0" smtClean="0"/>
              <a:t>Comprehensive </a:t>
            </a:r>
            <a:r>
              <a:rPr lang="en-US" sz="2800" b="1" i="1" dirty="0" smtClean="0"/>
              <a:t>Resilience</a:t>
            </a:r>
            <a:r>
              <a:rPr lang="et-EE" sz="2800" b="1" i="1" dirty="0" smtClean="0"/>
              <a:t>-Building </a:t>
            </a:r>
            <a:br>
              <a:rPr lang="et-EE" sz="2800" b="1" i="1" dirty="0" smtClean="0"/>
            </a:br>
            <a:r>
              <a:rPr lang="et-EE" sz="1600" dirty="0" smtClean="0"/>
              <a:t>Source: Structure adapted form </a:t>
            </a:r>
            <a:r>
              <a:rPr lang="et-EE" sz="1600" dirty="0"/>
              <a:t>Møller (2012: </a:t>
            </a:r>
            <a:r>
              <a:rPr lang="et-EE" sz="1600" dirty="0" smtClean="0"/>
              <a:t>7)</a:t>
            </a:r>
            <a:r>
              <a:rPr lang="en-US" sz="1600" dirty="0" smtClean="0"/>
              <a:t>. C</a:t>
            </a:r>
            <a:r>
              <a:rPr lang="et-EE" sz="1600" dirty="0" smtClean="0"/>
              <a:t>ontent developed by Loik</a:t>
            </a:r>
            <a:endParaRPr lang="en-US" sz="16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125066"/>
              </p:ext>
            </p:extLst>
          </p:nvPr>
        </p:nvGraphicFramePr>
        <p:xfrm>
          <a:off x="0" y="1405160"/>
          <a:ext cx="10688637" cy="615768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32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3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67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493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58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89203">
                <a:tc>
                  <a:txBody>
                    <a:bodyPr/>
                    <a:lstStyle/>
                    <a:p>
                      <a:pPr algn="ctr"/>
                      <a:r>
                        <a:rPr lang="et-EE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Referent </a:t>
                      </a:r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 </a:t>
                      </a:r>
                      <a:r>
                        <a:rPr lang="et-E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of </a:t>
                      </a:r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Threats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</a:t>
                      </a:r>
                      <a:r>
                        <a:rPr lang="et-EE" sz="1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orms </a:t>
                      </a:r>
                      <a:r>
                        <a:rPr lang="et-E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t-EE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Threats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31499">
                <a:tc>
                  <a:txBody>
                    <a:bodyPr/>
                    <a:lstStyle/>
                    <a:p>
                      <a:r>
                        <a:rPr lang="et-EE" sz="1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et-EE" sz="1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state,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constitutional </a:t>
                      </a:r>
                      <a:r>
                        <a:rPr lang="et-EE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order, legitimacy of governance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Sovereignty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territorial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integrity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order and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sub-state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actors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organized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asymmetric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actors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Military attack, large-scale aggression, serious flows of organized </a:t>
                      </a:r>
                      <a:r>
                        <a:rPr lang="et-EE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crime, large-scale cyber 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attacks, etc.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02744">
                <a:tc>
                  <a:txBody>
                    <a:bodyPr/>
                    <a:lstStyle/>
                    <a:p>
                      <a:r>
                        <a:rPr lang="et-EE" sz="1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Societal</a:t>
                      </a:r>
                      <a:r>
                        <a:rPr lang="et-EE" sz="1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Societal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order, </a:t>
                      </a:r>
                    </a:p>
                    <a:p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demography</a:t>
                      </a:r>
                      <a:endParaRPr lang="et-EE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illegal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immigrants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conflicting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aggressive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cultures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Genocide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ethnic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cleansing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large-scale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discrimination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large-scale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illegal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immigration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flows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isolation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31499">
                <a:tc>
                  <a:txBody>
                    <a:bodyPr/>
                    <a:lstStyle/>
                    <a:p>
                      <a:r>
                        <a:rPr lang="et-EE" sz="1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</a:t>
                      </a:r>
                      <a:r>
                        <a:rPr lang="et-EE" sz="1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Individuals,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groups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Survival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t-EE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states, 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criminal groups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-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individuals,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turbulent globalization, etc.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under-development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hunger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poverty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terrorism and ohter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organized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crime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02744">
                <a:tc>
                  <a:txBody>
                    <a:bodyPr/>
                    <a:lstStyle/>
                    <a:p>
                      <a:r>
                        <a:rPr lang="et-EE" sz="17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Environ-mental</a:t>
                      </a:r>
                      <a:endParaRPr lang="et-EE" sz="1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Individuals, groups, mankind, territories, </a:t>
                      </a:r>
                      <a:r>
                        <a:rPr lang="et-EE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ecosystem</a:t>
                      </a:r>
                      <a:endParaRPr lang="et-EE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Survival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sustainability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depletion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wasting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tc>
                  <a:txBody>
                    <a:bodyPr/>
                    <a:lstStyle/>
                    <a:p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Epidemics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pandemics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conflicts</a:t>
                      </a:r>
                      <a:r>
                        <a:rPr lang="et-EE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large-scale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pollution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warming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destruction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habitats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t-EE" sz="17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t-EE" sz="17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165" marR="80165" marT="40082" marB="4008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829097"/>
            <a:ext cx="10688638" cy="648072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>Example</a:t>
            </a:r>
            <a:r>
              <a:rPr lang="et-EE" sz="2800" b="1" dirty="0" smtClean="0"/>
              <a:t>: </a:t>
            </a:r>
            <a:r>
              <a:rPr lang="en-GB" sz="2800" b="1" dirty="0" smtClean="0"/>
              <a:t>Estonian </a:t>
            </a:r>
            <a:r>
              <a:rPr lang="en-GB" sz="2800" b="1" dirty="0"/>
              <a:t>Concept for Civil </a:t>
            </a:r>
            <a:r>
              <a:rPr lang="en-GB" sz="2800" b="1" dirty="0" smtClean="0"/>
              <a:t>Protection</a:t>
            </a:r>
            <a:endParaRPr lang="en-US" altLang="et-EE" sz="2800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7828763"/>
              </p:ext>
            </p:extLst>
          </p:nvPr>
        </p:nvGraphicFramePr>
        <p:xfrm>
          <a:off x="0" y="1405161"/>
          <a:ext cx="10600903" cy="6157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17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6047" y="49212"/>
            <a:ext cx="7568839" cy="997416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t-EE" sz="2800" b="1" dirty="0" smtClean="0">
                <a:solidFill>
                  <a:srgbClr val="0070C0"/>
                </a:solidFill>
              </a:rPr>
              <a:t>Estonian National </a:t>
            </a:r>
            <a:r>
              <a:rPr lang="et-EE" sz="2800" b="1" dirty="0">
                <a:solidFill>
                  <a:srgbClr val="0070C0"/>
                </a:solidFill>
              </a:rPr>
              <a:t>Crisis </a:t>
            </a:r>
            <a:r>
              <a:rPr lang="et-EE" sz="2800" b="1" dirty="0" smtClean="0">
                <a:solidFill>
                  <a:srgbClr val="0070C0"/>
                </a:solidFill>
              </a:rPr>
              <a:t>Management System</a:t>
            </a:r>
            <a:endParaRPr lang="et-EE" sz="28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8092" y="1074633"/>
            <a:ext cx="4492715" cy="63792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defTabSz="500500">
              <a:lnSpc>
                <a:spcPct val="110000"/>
              </a:lnSpc>
              <a:buClr>
                <a:srgbClr val="000000"/>
              </a:buClr>
              <a:buSzPct val="100000"/>
            </a:pP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413583" y="1233856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Civil</a:t>
            </a:r>
            <a:r>
              <a:rPr lang="et-E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Emergencies</a:t>
            </a:r>
            <a:endParaRPr lang="et-E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(</a:t>
            </a:r>
            <a:r>
              <a:rPr lang="et-EE" sz="2000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Emergency</a:t>
            </a: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Act</a:t>
            </a: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413583" y="2205117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13583" y="4147638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13583" y="5118898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Sectoral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413583" y="6090160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67052" y="1074633"/>
            <a:ext cx="4797834" cy="637920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defTabSz="500500">
              <a:lnSpc>
                <a:spcPct val="110000"/>
              </a:lnSpc>
              <a:buClr>
                <a:srgbClr val="000000"/>
              </a:buClr>
              <a:buSzPct val="100000"/>
            </a:pP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94438" y="1233856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t-E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t-E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endParaRPr lang="et-E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(</a:t>
            </a:r>
            <a:r>
              <a:rPr lang="et-EE" sz="2000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National</a:t>
            </a: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Defence</a:t>
            </a: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Act</a:t>
            </a:r>
            <a:r>
              <a:rPr lang="et-EE" sz="2000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94438" y="2205117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Prime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Minister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94438" y="4147638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Joint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Threat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4438" y="5118898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94438" y="6090160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02420" y="5925463"/>
            <a:ext cx="1012332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 rot="16200000">
            <a:off x="421615" y="2363092"/>
            <a:ext cx="425335" cy="318304"/>
          </a:xfrm>
          <a:prstGeom prst="rect">
            <a:avLst/>
          </a:prstGeom>
          <a:noFill/>
        </p:spPr>
        <p:txBody>
          <a:bodyPr wrap="none" lIns="101867" tIns="50933" rIns="101867" bIns="50933" rtlCol="0">
            <a:spAutoFit/>
          </a:bodyPr>
          <a:lstStyle/>
          <a:p>
            <a:r>
              <a:rPr lang="et-EE" sz="1400" b="1" dirty="0">
                <a:latin typeface="+mj-lt"/>
              </a:rPr>
              <a:t>C2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5552" y="4510884"/>
            <a:ext cx="1380725" cy="533748"/>
          </a:xfrm>
          <a:prstGeom prst="rect">
            <a:avLst/>
          </a:prstGeom>
          <a:noFill/>
        </p:spPr>
        <p:txBody>
          <a:bodyPr wrap="none" lIns="101867" tIns="50933" rIns="101867" bIns="50933" rtlCol="0">
            <a:spAutoFit/>
          </a:bodyPr>
          <a:lstStyle/>
          <a:p>
            <a:r>
              <a:rPr lang="et-EE" sz="1400" b="1" dirty="0">
                <a:latin typeface="+mj-lt"/>
              </a:rPr>
              <a:t>CAPABILITY </a:t>
            </a:r>
          </a:p>
          <a:p>
            <a:r>
              <a:rPr lang="et-EE" sz="1400" b="1" dirty="0">
                <a:latin typeface="+mj-lt"/>
              </a:rPr>
              <a:t>PLANNING</a:t>
            </a: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95013" y="6525827"/>
            <a:ext cx="1574688" cy="533748"/>
          </a:xfrm>
          <a:prstGeom prst="rect">
            <a:avLst/>
          </a:prstGeom>
          <a:noFill/>
        </p:spPr>
        <p:txBody>
          <a:bodyPr wrap="none" lIns="101867" tIns="50933" rIns="101867" bIns="50933" rtlCol="0">
            <a:spAutoFit/>
          </a:bodyPr>
          <a:lstStyle/>
          <a:p>
            <a:pPr algn="ctr"/>
            <a:r>
              <a:rPr lang="et-EE" sz="1400" b="1" dirty="0">
                <a:latin typeface="+mj-lt"/>
              </a:rPr>
              <a:t>CONTINGENCY</a:t>
            </a:r>
          </a:p>
          <a:p>
            <a:pPr algn="ctr"/>
            <a:r>
              <a:rPr lang="et-EE" sz="1400" b="1" dirty="0">
                <a:latin typeface="+mj-lt"/>
              </a:rPr>
              <a:t> PLANNING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413583" y="3176377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94438" y="3176377"/>
            <a:ext cx="3792125" cy="7165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67" tIns="50933" rIns="101867" bIns="50933" numCol="1" rtlCol="0" anchor="t" anchorCtr="0" compatLnSpc="1">
            <a:prstTxWarp prst="textNoShape">
              <a:avLst/>
            </a:prstTxWarp>
          </a:bodyPr>
          <a:lstStyle/>
          <a:p>
            <a:pPr algn="ctr" defTabSz="500500">
              <a:lnSpc>
                <a:spcPct val="110000"/>
              </a:lnSpc>
              <a:buClr>
                <a:srgbClr val="000000"/>
              </a:buClr>
              <a:buSzPct val="100000"/>
            </a:pP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et-E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t-E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  <a:endParaRPr lang="et-EE" sz="2000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39201" y="3372688"/>
            <a:ext cx="874176" cy="318304"/>
          </a:xfrm>
          <a:prstGeom prst="rect">
            <a:avLst/>
          </a:prstGeom>
          <a:noFill/>
        </p:spPr>
        <p:txBody>
          <a:bodyPr wrap="none" lIns="101867" tIns="50933" rIns="101867" bIns="50933" rtlCol="0">
            <a:spAutoFit/>
          </a:bodyPr>
          <a:lstStyle/>
          <a:p>
            <a:r>
              <a:rPr lang="et-EE" sz="1400" b="1" dirty="0">
                <a:latin typeface="+mj-lt"/>
              </a:rPr>
              <a:t>COORD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03162" y="4019651"/>
            <a:ext cx="1012332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62155" y="3066746"/>
            <a:ext cx="1012332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341564" y="2034431"/>
            <a:ext cx="10123322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630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DC4B4D-7622-4D19-96E4-F030F1040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36" y="7093793"/>
            <a:ext cx="10513166" cy="469056"/>
          </a:xfrm>
        </p:spPr>
        <p:txBody>
          <a:bodyPr/>
          <a:lstStyle/>
          <a:p>
            <a:r>
              <a:rPr lang="en-US" sz="1800" i="1" dirty="0"/>
              <a:t>Primary Data Source</a:t>
            </a:r>
            <a:r>
              <a:rPr lang="en-US" sz="1800" dirty="0"/>
              <a:t>: Estonian MoI</a:t>
            </a:r>
            <a:endParaRPr lang="et-EE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A38A237-A079-4762-8F4E-688570F50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04365" cy="70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t-E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t-E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10951</TotalTime>
  <Words>620</Words>
  <Application>Microsoft Office PowerPoint</Application>
  <PresentationFormat>Custom</PresentationFormat>
  <Paragraphs>131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Hybrid Threats and Resilience through Civil Preparedness:  An Academic View</vt:lpstr>
      <vt:lpstr>(In-)Security and ‘Hybrid Threats’</vt:lpstr>
      <vt:lpstr>PowerPoint Presentation</vt:lpstr>
      <vt:lpstr>Complementary Perspectives: Chain of Resilience</vt:lpstr>
      <vt:lpstr>Conceptualizing Resilience</vt:lpstr>
      <vt:lpstr>Labels of Comprehensive Resilience-Building  Source: Structure adapted form Møller (2012: 7). Content developed by Loik</vt:lpstr>
      <vt:lpstr>Example: Estonian Concept for Civil Protection</vt:lpstr>
      <vt:lpstr>Estonian National Crisis Management System</vt:lpstr>
      <vt:lpstr>PowerPoint Presentation</vt:lpstr>
      <vt:lpstr>Capability–Building Approach</vt:lpstr>
      <vt:lpstr>Thank you &amp;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ICDS</dc:creator>
  <cp:lastModifiedBy>salla</cp:lastModifiedBy>
  <cp:revision>242</cp:revision>
  <cp:lastPrinted>2019-05-23T15:19:08Z</cp:lastPrinted>
  <dcterms:created xsi:type="dcterms:W3CDTF">2014-03-08T07:13:28Z</dcterms:created>
  <dcterms:modified xsi:type="dcterms:W3CDTF">2019-05-27T09:58:19Z</dcterms:modified>
</cp:coreProperties>
</file>