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8" r:id="rId2"/>
  </p:sldMasterIdLst>
  <p:notesMasterIdLst>
    <p:notesMasterId r:id="rId9"/>
  </p:notesMasterIdLst>
  <p:sldIdLst>
    <p:sldId id="256" r:id="rId3"/>
    <p:sldId id="261" r:id="rId4"/>
    <p:sldId id="260" r:id="rId5"/>
    <p:sldId id="262" r:id="rId6"/>
    <p:sldId id="263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84848" autoAdjust="0"/>
  </p:normalViewPr>
  <p:slideViewPr>
    <p:cSldViewPr snapToGrid="0">
      <p:cViewPr varScale="1">
        <p:scale>
          <a:sx n="87" d="100"/>
          <a:sy n="87" d="100"/>
        </p:scale>
        <p:origin x="90" y="23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200" d="100"/>
          <a:sy n="200" d="100"/>
        </p:scale>
        <p:origin x="1392" y="-151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5CF40-78B9-49DA-8E50-D877C2068A04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5D1AC-48A4-4817-AC3C-63C434CFD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D1AC-48A4-4817-AC3C-63C434CFDB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94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D1AC-48A4-4817-AC3C-63C434CFDB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43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D1AC-48A4-4817-AC3C-63C434CFDB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39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D1AC-48A4-4817-AC3C-63C434CFDB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07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B68B-8195-4FDF-BF6A-ECC00FDDE1A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5552" y="5997767"/>
            <a:ext cx="4114800" cy="365125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UNCLASSIFIED/FOUO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A99C-6F6F-41D5-8CF3-CCB0E298F9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21"/>
          <p:cNvSpPr txBox="1">
            <a:spLocks/>
          </p:cNvSpPr>
          <p:nvPr userDrawn="1"/>
        </p:nvSpPr>
        <p:spPr>
          <a:xfrm>
            <a:off x="1280160" y="1"/>
            <a:ext cx="9144000" cy="866775"/>
          </a:xfrm>
          <a:prstGeom prst="rect">
            <a:avLst/>
          </a:prstGeom>
          <a:solidFill>
            <a:schemeClr val="tx1"/>
          </a:solidFill>
        </p:spPr>
        <p:txBody>
          <a:bodyPr lIns="0" rIns="0" anchor="ctr"/>
          <a:lstStyle>
            <a:lvl1pPr algn="ctr">
              <a:defRPr sz="2400" b="1" i="1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  <a:extLst/>
          </a:lstStyle>
          <a:p>
            <a:pPr eaLnBrk="0" hangingPunct="0">
              <a:defRPr/>
            </a:pPr>
            <a:r>
              <a:rPr lang="en-US" sz="2200" i="0" dirty="0" smtClean="0">
                <a:solidFill>
                  <a:schemeClr val="bg1"/>
                </a:solidFill>
                <a:ea typeface="+mj-ea"/>
              </a:rPr>
              <a:t>U.S. Army John F. Kennedy Special Warfare Center and School</a:t>
            </a:r>
          </a:p>
          <a:p>
            <a:pPr eaLnBrk="0" hangingPunct="0">
              <a:defRPr/>
            </a:pPr>
            <a:r>
              <a:rPr lang="en-US" sz="2200" b="0" dirty="0" smtClean="0">
                <a:solidFill>
                  <a:schemeClr val="bg1"/>
                </a:solidFill>
                <a:ea typeface="+mj-ea"/>
              </a:rPr>
              <a:t>The U.S. Army’s Special Operations Center of Excellence</a:t>
            </a:r>
            <a:endParaRPr lang="en-US" sz="2200" b="0" dirty="0">
              <a:solidFill>
                <a:schemeClr val="bg1"/>
              </a:solidFill>
              <a:ea typeface="+mj-ea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150352" y="4489271"/>
            <a:ext cx="309753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1800" i="1" dirty="0"/>
              <a:t>Briefer</a:t>
            </a:r>
            <a:r>
              <a:rPr lang="en-US" sz="1800" i="1" dirty="0" smtClean="0"/>
              <a:t>: </a:t>
            </a:r>
            <a:r>
              <a:rPr lang="en-US" sz="1800" i="1" dirty="0" smtClean="0"/>
              <a:t>Mr. Michael Charlebois</a:t>
            </a:r>
            <a:endParaRPr lang="en-US" sz="1800" dirty="0"/>
          </a:p>
          <a:p>
            <a:pPr algn="l">
              <a:defRPr/>
            </a:pPr>
            <a:r>
              <a:rPr lang="en-US" sz="1800" i="1" dirty="0"/>
              <a:t>Type of Brief</a:t>
            </a:r>
            <a:r>
              <a:rPr lang="en-US" sz="1800" i="1" dirty="0" smtClean="0"/>
              <a:t>: Information</a:t>
            </a:r>
            <a:endParaRPr lang="en-US" sz="1800" dirty="0"/>
          </a:p>
          <a:p>
            <a:pPr algn="l">
              <a:defRPr/>
            </a:pPr>
            <a:r>
              <a:rPr lang="en-US" sz="1800" i="1" dirty="0"/>
              <a:t>Date</a:t>
            </a:r>
            <a:r>
              <a:rPr lang="en-US" sz="1800" i="1" dirty="0" smtClean="0"/>
              <a:t>: </a:t>
            </a:r>
            <a:r>
              <a:rPr lang="en-US" sz="1800" i="1" dirty="0" smtClean="0"/>
              <a:t>29 </a:t>
            </a:r>
            <a:r>
              <a:rPr lang="en-US" sz="1800" i="1" dirty="0" smtClean="0"/>
              <a:t>MAY </a:t>
            </a:r>
            <a:r>
              <a:rPr lang="en-US" sz="1800" i="1" dirty="0" smtClean="0"/>
              <a:t>19 </a:t>
            </a:r>
            <a:endParaRPr lang="en-US" sz="1800" dirty="0"/>
          </a:p>
          <a:p>
            <a:pPr algn="l">
              <a:defRPr/>
            </a:pPr>
            <a:r>
              <a:rPr lang="en-US" sz="1800" i="1" dirty="0"/>
              <a:t>Version</a:t>
            </a:r>
            <a:r>
              <a:rPr lang="en-US" sz="1800" i="1" dirty="0" smtClean="0"/>
              <a:t>: 1</a:t>
            </a:r>
            <a:endParaRPr lang="en-US" sz="1800" dirty="0"/>
          </a:p>
        </p:txBody>
      </p:sp>
      <p:pic>
        <p:nvPicPr>
          <p:cNvPr id="9" name="Picture 14" descr="swcs-crest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1148" y="1365250"/>
            <a:ext cx="2627312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3145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4E4622CB-F692-4229-9A92-B6C761E2CE4A}" type="datetimeFigureOut">
              <a:rPr lang="en-US"/>
              <a:pPr>
                <a:defRPr/>
              </a:pPr>
              <a:t>5/23/2019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9FFA5655-5B87-42FA-8C37-1F036434A7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83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640080"/>
          </a:xfrm>
          <a:prstGeom prst="rect">
            <a:avLst/>
          </a:prstGeom>
        </p:spPr>
        <p:txBody>
          <a:bodyPr anchor="ctr" anchorCtr="0"/>
          <a:lstStyle>
            <a:lvl1pPr algn="ctr">
              <a:defRPr sz="2800" b="1" baseline="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Title (Arial, 28, Bold)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95" y="685800"/>
            <a:ext cx="11764212" cy="5669280"/>
          </a:xfrm>
        </p:spPr>
        <p:txBody>
          <a:bodyPr/>
          <a:lstStyle>
            <a:lvl1pPr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6894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0B68B-8195-4FDF-BF6A-ECC00FDDE1A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BA99C-6F6F-41D5-8CF3-CCB0E298F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6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7" r:id="rId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125415"/>
            <a:ext cx="12192000" cy="6191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27" name="Title Placeholder 7"/>
          <p:cNvSpPr>
            <a:spLocks noGrp="1"/>
          </p:cNvSpPr>
          <p:nvPr>
            <p:ph type="title"/>
          </p:nvPr>
        </p:nvSpPr>
        <p:spPr bwMode="auto">
          <a:xfrm>
            <a:off x="944033" y="115888"/>
            <a:ext cx="10280651" cy="6096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2700" y="754063"/>
            <a:ext cx="12192000" cy="0"/>
          </a:xfrm>
          <a:prstGeom prst="line">
            <a:avLst/>
          </a:prstGeom>
          <a:ln w="38100">
            <a:solidFill>
              <a:srgbClr val="FFDD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0" y="106363"/>
            <a:ext cx="12192000" cy="0"/>
          </a:xfrm>
          <a:prstGeom prst="line">
            <a:avLst/>
          </a:prstGeom>
          <a:ln w="38100">
            <a:solidFill>
              <a:srgbClr val="FFDD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5" descr="2SWCS-Patch-Airborne-Color-Tab-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2" y="66675"/>
            <a:ext cx="67310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6" descr="swcs-crest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5702" y="36516"/>
            <a:ext cx="7493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666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 i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bg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bg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bg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bg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4723258" y="1786038"/>
            <a:ext cx="6276975" cy="25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3000" b="1" i="0" kern="1200" baseline="0">
                <a:solidFill>
                  <a:schemeClr val="tx1"/>
                </a:solidFill>
                <a:effectLst/>
                <a:latin typeface="+mj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377"/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Future of Army Civil Affairs</a:t>
            </a:r>
          </a:p>
          <a:p>
            <a:pPr defTabSz="914377"/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Brief to CIMIC Conference</a:t>
            </a:r>
          </a:p>
          <a:p>
            <a:pPr defTabSz="914377"/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29 MAY 19</a:t>
            </a:r>
            <a:endParaRPr lang="en-US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4060342" y="6492876"/>
            <a:ext cx="41148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/>
            <a:r>
              <a:rPr lang="en-US" b="1" dirty="0">
                <a:solidFill>
                  <a:schemeClr val="bg1"/>
                </a:solidFill>
                <a:latin typeface="Calibri" panose="020F0502020204030204"/>
              </a:rPr>
              <a:t>UNCLASSIFIED/FOUO</a:t>
            </a:r>
          </a:p>
        </p:txBody>
      </p:sp>
    </p:spTree>
    <p:extLst>
      <p:ext uri="{BB962C8B-B14F-4D97-AF65-F5344CB8AC3E}">
        <p14:creationId xmlns:p14="http://schemas.microsoft.com/office/powerpoint/2010/main" val="362613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9470" y="235399"/>
            <a:ext cx="676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cap="all" dirty="0" smtClean="0">
                <a:solidFill>
                  <a:prstClr val="white"/>
                </a:solidFill>
              </a:rPr>
              <a:t>Current US Army Civil Affairs Force Structure</a:t>
            </a:r>
            <a:endParaRPr lang="en-US" cap="all" dirty="0">
              <a:solidFill>
                <a:prstClr val="white"/>
              </a:solidFill>
            </a:endParaRPr>
          </a:p>
        </p:txBody>
      </p:sp>
      <p:pic>
        <p:nvPicPr>
          <p:cNvPr id="153" name="Picture 1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683" y="804232"/>
            <a:ext cx="8943564" cy="5767007"/>
          </a:xfrm>
          <a:prstGeom prst="rect">
            <a:avLst/>
          </a:prstGeom>
        </p:spPr>
      </p:pic>
      <p:sp>
        <p:nvSpPr>
          <p:cNvPr id="154" name="Footer Placeholder 4"/>
          <p:cNvSpPr txBox="1">
            <a:spLocks/>
          </p:cNvSpPr>
          <p:nvPr/>
        </p:nvSpPr>
        <p:spPr>
          <a:xfrm>
            <a:off x="4313728" y="6514910"/>
            <a:ext cx="41148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/>
            <a:r>
              <a:rPr lang="en-US" b="1" dirty="0">
                <a:solidFill>
                  <a:schemeClr val="bg1"/>
                </a:solidFill>
                <a:latin typeface="Calibri" panose="020F0502020204030204"/>
              </a:rPr>
              <a:t>UNCLASSIFIED/FOUO</a:t>
            </a:r>
          </a:p>
        </p:txBody>
      </p:sp>
    </p:spTree>
    <p:extLst>
      <p:ext uri="{BB962C8B-B14F-4D97-AF65-F5344CB8AC3E}">
        <p14:creationId xmlns:p14="http://schemas.microsoft.com/office/powerpoint/2010/main" val="34641417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18560" y="235399"/>
            <a:ext cx="4174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cap="all" dirty="0" smtClean="0">
                <a:solidFill>
                  <a:prstClr val="white"/>
                </a:solidFill>
              </a:rPr>
              <a:t>FAILURES TO ANTICIPATE</a:t>
            </a:r>
            <a:endParaRPr lang="en-US" cap="all" dirty="0">
              <a:solidFill>
                <a:prstClr val="white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7385222" y="2297906"/>
            <a:ext cx="43567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Human Aspects of Military Operations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838618" y="1901569"/>
            <a:ext cx="268105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Human Terrain System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804378" y="1453957"/>
            <a:ext cx="318971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System of System Analysts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7496310" y="2745825"/>
            <a:ext cx="206979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Engagement </a:t>
            </a:r>
            <a:r>
              <a:rPr lang="en-US" b="1" dirty="0" err="1">
                <a:solidFill>
                  <a:schemeClr val="bg1"/>
                </a:solidFill>
              </a:rPr>
              <a:t>WfF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851442" y="2349181"/>
            <a:ext cx="307860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Female Engagement Team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825794" y="2796793"/>
            <a:ext cx="265540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Cultural Support Team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774498" y="3204167"/>
            <a:ext cx="369415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Provincial Reconstruction Team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7432190" y="1402068"/>
            <a:ext cx="282641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Civil Military Operations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7496310" y="1849987"/>
            <a:ext cx="187743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Human Domain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7483486" y="4089585"/>
            <a:ext cx="224933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Human Geography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7438602" y="3193744"/>
            <a:ext cx="290335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Social Cultural Expertise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7432190" y="3641663"/>
            <a:ext cx="305724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Behavioral Understanding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7857" y="840662"/>
            <a:ext cx="1770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CAPABILITIES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7836299" y="860330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CONCEPTS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186" name="Footer Placeholder 4"/>
          <p:cNvSpPr txBox="1">
            <a:spLocks/>
          </p:cNvSpPr>
          <p:nvPr/>
        </p:nvSpPr>
        <p:spPr>
          <a:xfrm>
            <a:off x="3806952" y="6492876"/>
            <a:ext cx="41148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/>
            <a:r>
              <a:rPr lang="en-US" b="1" dirty="0">
                <a:solidFill>
                  <a:schemeClr val="bg1"/>
                </a:solidFill>
                <a:latin typeface="Calibri" panose="020F0502020204030204"/>
              </a:rPr>
              <a:t>UNCLASSIFIED/FOUO</a:t>
            </a:r>
          </a:p>
        </p:txBody>
      </p:sp>
    </p:spTree>
    <p:extLst>
      <p:ext uri="{BB962C8B-B14F-4D97-AF65-F5344CB8AC3E}">
        <p14:creationId xmlns:p14="http://schemas.microsoft.com/office/powerpoint/2010/main" val="40944883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5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/>
      <p:bldP spid="159" grpId="0"/>
      <p:bldP spid="160" grpId="0"/>
      <p:bldP spid="167" grpId="0"/>
      <p:bldP spid="168" grpId="0"/>
      <p:bldP spid="169" grpId="0"/>
      <p:bldP spid="170" grpId="0"/>
      <p:bldP spid="171" grpId="0"/>
      <p:bldP spid="172" grpId="0"/>
      <p:bldP spid="173" grpId="0"/>
      <p:bldP spid="176" grpId="0"/>
      <p:bldP spid="179" grpId="0"/>
      <p:bldP spid="3" grpId="0"/>
      <p:bldP spid="1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18560" y="235399"/>
            <a:ext cx="4174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cap="all" dirty="0" smtClean="0">
                <a:solidFill>
                  <a:prstClr val="white"/>
                </a:solidFill>
              </a:rPr>
              <a:t>Planning for the future</a:t>
            </a:r>
            <a:endParaRPr lang="en-US" cap="all" dirty="0">
              <a:solidFill>
                <a:prstClr val="white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4268129" y="4234945"/>
            <a:ext cx="306147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Growing Non-State Actors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4302273" y="1917455"/>
            <a:ext cx="219803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Resource Scarcity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4302273" y="1453957"/>
            <a:ext cx="271099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Global Climate Change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4250977" y="4698440"/>
            <a:ext cx="321113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Popularity of Radicalization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4276625" y="2380953"/>
            <a:ext cx="321113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Dense Urban Environments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4276625" y="2844451"/>
            <a:ext cx="248016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Population Migration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4263898" y="3307949"/>
            <a:ext cx="286482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Technological Advances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4327921" y="3771447"/>
            <a:ext cx="174919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Cyber Domain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01457" y="840662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cap="all" dirty="0" smtClean="0">
                <a:solidFill>
                  <a:schemeClr val="bg1"/>
                </a:solidFill>
              </a:rPr>
              <a:t>challenges</a:t>
            </a:r>
            <a:endParaRPr lang="en-US" b="1" u="sng" cap="all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70213" y="5115000"/>
            <a:ext cx="271099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Shifting Demographics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>
            <a:off x="3806952" y="6492876"/>
            <a:ext cx="41148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/>
            <a:r>
              <a:rPr lang="en-US" b="1" dirty="0">
                <a:solidFill>
                  <a:schemeClr val="bg1"/>
                </a:solidFill>
                <a:latin typeface="Calibri" panose="020F0502020204030204"/>
              </a:rPr>
              <a:t>UNCLASSIFIED/FOUO</a:t>
            </a:r>
          </a:p>
        </p:txBody>
      </p:sp>
    </p:spTree>
    <p:extLst>
      <p:ext uri="{BB962C8B-B14F-4D97-AF65-F5344CB8AC3E}">
        <p14:creationId xmlns:p14="http://schemas.microsoft.com/office/powerpoint/2010/main" val="3271066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/>
      <p:bldP spid="159" grpId="0"/>
      <p:bldP spid="160" grpId="0"/>
      <p:bldP spid="167" grpId="0"/>
      <p:bldP spid="168" grpId="0"/>
      <p:bldP spid="169" grpId="0"/>
      <p:bldP spid="171" grpId="0"/>
      <p:bldP spid="172" grpId="0"/>
      <p:bldP spid="3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89000"/>
              </a:schemeClr>
            </a:gs>
            <a:gs pos="38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18560" y="235399"/>
            <a:ext cx="497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cap="all" dirty="0" smtClean="0">
                <a:solidFill>
                  <a:prstClr val="white"/>
                </a:solidFill>
              </a:rPr>
              <a:t>Force modernization assessment</a:t>
            </a:r>
            <a:endParaRPr lang="en-US" cap="all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3806952" y="6492876"/>
            <a:ext cx="41148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/>
            <a:r>
              <a:rPr lang="en-US" b="1" dirty="0">
                <a:solidFill>
                  <a:schemeClr val="bg1"/>
                </a:solidFill>
                <a:latin typeface="Calibri" panose="020F0502020204030204"/>
              </a:rPr>
              <a:t>UNCLASSIFIED/FOUO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8560" y="1167788"/>
            <a:ext cx="5474576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Developed Concept Paper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Analyze and Understand the Future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Assess Capability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Validate/Divest of Current Capabilities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Identify New Required Capabilities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Identify Potential DOTMLPF-P Solutions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Balance the Force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Recalibrate Capabilities at Echelon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1706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6624" y="192059"/>
            <a:ext cx="57881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algn="ctr">
              <a:spcBef>
                <a:spcPts val="600"/>
              </a:spcBef>
              <a:defRPr/>
            </a:pPr>
            <a:r>
              <a:rPr lang="en-US" altLang="en-US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 / Guidance?</a:t>
            </a:r>
          </a:p>
        </p:txBody>
      </p:sp>
      <p:sp>
        <p:nvSpPr>
          <p:cNvPr id="3" name="Rectangle 2"/>
          <p:cNvSpPr/>
          <p:nvPr/>
        </p:nvSpPr>
        <p:spPr>
          <a:xfrm>
            <a:off x="4733273" y="3111853"/>
            <a:ext cx="2262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Questions? </a:t>
            </a:r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3806952" y="6492876"/>
            <a:ext cx="41148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/>
            <a:r>
              <a:rPr lang="en-US" b="1" dirty="0">
                <a:solidFill>
                  <a:schemeClr val="bg1"/>
                </a:solidFill>
                <a:latin typeface="Calibri" panose="020F0502020204030204"/>
              </a:rPr>
              <a:t>UNCLASSIFIED/FOUO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25413"/>
            <a:ext cx="12192000" cy="6191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Placeholder 7"/>
          <p:cNvSpPr txBox="1">
            <a:spLocks/>
          </p:cNvSpPr>
          <p:nvPr/>
        </p:nvSpPr>
        <p:spPr bwMode="auto">
          <a:xfrm>
            <a:off x="708025" y="115888"/>
            <a:ext cx="7710488" cy="609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525" y="754063"/>
            <a:ext cx="12111609" cy="23207"/>
          </a:xfrm>
          <a:prstGeom prst="line">
            <a:avLst/>
          </a:prstGeom>
          <a:ln w="38100">
            <a:solidFill>
              <a:srgbClr val="FFDD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106363"/>
            <a:ext cx="12121134" cy="9525"/>
          </a:xfrm>
          <a:prstGeom prst="line">
            <a:avLst/>
          </a:prstGeom>
          <a:ln w="38100">
            <a:solidFill>
              <a:srgbClr val="FFDD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 descr="2SWCS-Patch-Airborne-Color-Tab-5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66675"/>
            <a:ext cx="50482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swcs-crest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9159" y="46037"/>
            <a:ext cx="56197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4638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WCS">
  <a:themeElements>
    <a:clrScheme name="SWCS Master Colors">
      <a:dk1>
        <a:sysClr val="windowText" lastClr="000000"/>
      </a:dk1>
      <a:lt1>
        <a:sysClr val="window" lastClr="FFFFFF"/>
      </a:lt1>
      <a:dk2>
        <a:srgbClr val="636466"/>
      </a:dk2>
      <a:lt2>
        <a:srgbClr val="EEECE1"/>
      </a:lt2>
      <a:accent1>
        <a:srgbClr val="65457A"/>
      </a:accent1>
      <a:accent2>
        <a:srgbClr val="636466"/>
      </a:accent2>
      <a:accent3>
        <a:srgbClr val="007931"/>
      </a:accent3>
      <a:accent4>
        <a:srgbClr val="E7A614"/>
      </a:accent4>
      <a:accent5>
        <a:srgbClr val="990000"/>
      </a:accent5>
      <a:accent6>
        <a:srgbClr val="9A8C7B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599</TotalTime>
  <Words>143</Words>
  <Application>Microsoft Office PowerPoint</Application>
  <PresentationFormat>Widescreen</PresentationFormat>
  <Paragraphs>59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SWCS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U.S. Department of Defense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Charlebois Michael A MR (USAJFKSWCS)</dc:creator>
  <cp:lastModifiedBy>Charlebois Michael A MR (USAJFKSWCS)</cp:lastModifiedBy>
  <cp:revision>33</cp:revision>
  <dcterms:created xsi:type="dcterms:W3CDTF">2018-04-27T16:40:20Z</dcterms:created>
  <dcterms:modified xsi:type="dcterms:W3CDTF">2019-05-23T19:19:27Z</dcterms:modified>
</cp:coreProperties>
</file>