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27" r:id="rId2"/>
    <p:sldId id="601" r:id="rId3"/>
    <p:sldId id="604" r:id="rId4"/>
    <p:sldId id="605" r:id="rId5"/>
    <p:sldId id="607" r:id="rId6"/>
    <p:sldId id="629" r:id="rId7"/>
    <p:sldId id="630" r:id="rId8"/>
    <p:sldId id="632" r:id="rId9"/>
    <p:sldId id="631" r:id="rId10"/>
    <p:sldId id="633" r:id="rId11"/>
    <p:sldId id="623" r:id="rId12"/>
    <p:sldId id="628" r:id="rId13"/>
    <p:sldId id="426" r:id="rId14"/>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7" userDrawn="1">
          <p15:clr>
            <a:srgbClr val="A4A3A4"/>
          </p15:clr>
        </p15:guide>
        <p15:guide id="2" pos="2118" userDrawn="1">
          <p15:clr>
            <a:srgbClr val="A4A3A4"/>
          </p15:clr>
        </p15:guide>
        <p15:guide id="3" orient="horz" pos="3073" userDrawn="1">
          <p15:clr>
            <a:srgbClr val="A4A3A4"/>
          </p15:clr>
        </p15:guide>
        <p15:guide id="4"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6848" autoAdjust="0"/>
  </p:normalViewPr>
  <p:slideViewPr>
    <p:cSldViewPr>
      <p:cViewPr varScale="1">
        <p:scale>
          <a:sx n="89" d="100"/>
          <a:sy n="89" d="100"/>
        </p:scale>
        <p:origin x="1989"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067"/>
        <p:guide pos="2118"/>
        <p:guide orient="horz" pos="3073"/>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5" y="0"/>
            <a:ext cx="2890664" cy="488226"/>
          </a:xfrm>
          <a:prstGeom prst="rect">
            <a:avLst/>
          </a:prstGeom>
          <a:noFill/>
          <a:ln w="9525">
            <a:noFill/>
            <a:miter lim="800000"/>
            <a:headEnd/>
            <a:tailEnd/>
          </a:ln>
          <a:effectLst/>
        </p:spPr>
        <p:txBody>
          <a:bodyPr vert="horz" wrap="square" lIns="90344" tIns="45173" rIns="90344" bIns="4517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71" y="0"/>
            <a:ext cx="2890664" cy="488226"/>
          </a:xfrm>
          <a:prstGeom prst="rect">
            <a:avLst/>
          </a:prstGeom>
          <a:noFill/>
          <a:ln w="9525">
            <a:noFill/>
            <a:miter lim="800000"/>
            <a:headEnd/>
            <a:tailEnd/>
          </a:ln>
          <a:effectLst/>
        </p:spPr>
        <p:txBody>
          <a:bodyPr vert="horz" wrap="square" lIns="90344" tIns="45173" rIns="90344" bIns="4517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5" y="9263820"/>
            <a:ext cx="2890664" cy="488225"/>
          </a:xfrm>
          <a:prstGeom prst="rect">
            <a:avLst/>
          </a:prstGeom>
          <a:noFill/>
          <a:ln w="9525">
            <a:noFill/>
            <a:miter lim="800000"/>
            <a:headEnd/>
            <a:tailEnd/>
          </a:ln>
          <a:effectLst/>
        </p:spPr>
        <p:txBody>
          <a:bodyPr vert="horz" wrap="square" lIns="90344" tIns="45173" rIns="90344" bIns="4517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71" y="9263820"/>
            <a:ext cx="2890664" cy="488225"/>
          </a:xfrm>
          <a:prstGeom prst="rect">
            <a:avLst/>
          </a:prstGeom>
          <a:noFill/>
          <a:ln w="9525">
            <a:noFill/>
            <a:miter lim="800000"/>
            <a:headEnd/>
            <a:tailEnd/>
          </a:ln>
          <a:effectLst/>
        </p:spPr>
        <p:txBody>
          <a:bodyPr vert="horz" wrap="square" lIns="90344" tIns="45173" rIns="90344" bIns="45173"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5" y="0"/>
            <a:ext cx="2890664" cy="488226"/>
          </a:xfrm>
          <a:prstGeom prst="rect">
            <a:avLst/>
          </a:prstGeom>
          <a:noFill/>
          <a:ln w="9525">
            <a:noFill/>
            <a:miter lim="800000"/>
            <a:headEnd/>
            <a:tailEnd/>
          </a:ln>
          <a:effectLst/>
        </p:spPr>
        <p:txBody>
          <a:bodyPr vert="horz" wrap="square" lIns="90344" tIns="45173" rIns="90344" bIns="4517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71" y="0"/>
            <a:ext cx="2890664" cy="488226"/>
          </a:xfrm>
          <a:prstGeom prst="rect">
            <a:avLst/>
          </a:prstGeom>
          <a:noFill/>
          <a:ln w="9525">
            <a:noFill/>
            <a:miter lim="800000"/>
            <a:headEnd/>
            <a:tailEnd/>
          </a:ln>
          <a:effectLst/>
        </p:spPr>
        <p:txBody>
          <a:bodyPr vert="horz" wrap="square" lIns="90344" tIns="45173" rIns="90344" bIns="4517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0250"/>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602" y="4632689"/>
            <a:ext cx="5335894" cy="4389353"/>
          </a:xfrm>
          <a:prstGeom prst="rect">
            <a:avLst/>
          </a:prstGeom>
          <a:noFill/>
          <a:ln w="9525">
            <a:noFill/>
            <a:miter lim="800000"/>
            <a:headEnd/>
            <a:tailEnd/>
          </a:ln>
          <a:effectLst/>
        </p:spPr>
        <p:txBody>
          <a:bodyPr vert="horz" wrap="square" lIns="90344" tIns="45173" rIns="90344" bIns="4517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5" y="9263820"/>
            <a:ext cx="2890664" cy="488225"/>
          </a:xfrm>
          <a:prstGeom prst="rect">
            <a:avLst/>
          </a:prstGeom>
          <a:noFill/>
          <a:ln w="9525">
            <a:noFill/>
            <a:miter lim="800000"/>
            <a:headEnd/>
            <a:tailEnd/>
          </a:ln>
          <a:effectLst/>
        </p:spPr>
        <p:txBody>
          <a:bodyPr vert="horz" wrap="square" lIns="90344" tIns="45173" rIns="90344" bIns="4517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71" y="9263820"/>
            <a:ext cx="2890664" cy="488225"/>
          </a:xfrm>
          <a:prstGeom prst="rect">
            <a:avLst/>
          </a:prstGeom>
          <a:noFill/>
          <a:ln w="9525">
            <a:noFill/>
            <a:miter lim="800000"/>
            <a:headEnd/>
            <a:tailEnd/>
          </a:ln>
          <a:effectLst/>
        </p:spPr>
        <p:txBody>
          <a:bodyPr vert="horz" wrap="square" lIns="90344" tIns="45173" rIns="90344" bIns="45173"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357737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endParaRPr lang="en-US" altLang="en-US" dirty="0"/>
          </a:p>
        </p:txBody>
      </p:sp>
      <p:sp>
        <p:nvSpPr>
          <p:cNvPr id="63492"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29554" indent="-280597" eaLnBrk="0" hangingPunct="0">
              <a:defRPr sz="1200">
                <a:solidFill>
                  <a:srgbClr val="0F5494"/>
                </a:solidFill>
                <a:latin typeface="Verdana" pitchFamily="34" charset="0"/>
              </a:defRPr>
            </a:lvl2pPr>
            <a:lvl3pPr marL="1122390" indent="-224478" eaLnBrk="0" hangingPunct="0">
              <a:defRPr sz="1200">
                <a:solidFill>
                  <a:srgbClr val="0F5494"/>
                </a:solidFill>
                <a:latin typeface="Verdana" pitchFamily="34" charset="0"/>
              </a:defRPr>
            </a:lvl3pPr>
            <a:lvl4pPr marL="1571346" indent="-224478" eaLnBrk="0" hangingPunct="0">
              <a:defRPr sz="1200">
                <a:solidFill>
                  <a:srgbClr val="0F5494"/>
                </a:solidFill>
                <a:latin typeface="Verdana" pitchFamily="34" charset="0"/>
              </a:defRPr>
            </a:lvl4pPr>
            <a:lvl5pPr marL="2020302" indent="-224478" eaLnBrk="0" hangingPunct="0">
              <a:defRPr sz="1200">
                <a:solidFill>
                  <a:srgbClr val="0F5494"/>
                </a:solidFill>
                <a:latin typeface="Verdana" pitchFamily="34" charset="0"/>
              </a:defRPr>
            </a:lvl5pPr>
            <a:lvl6pPr marL="2469258" indent="-224478" eaLnBrk="0" fontAlgn="base" hangingPunct="0">
              <a:spcBef>
                <a:spcPct val="0"/>
              </a:spcBef>
              <a:spcAft>
                <a:spcPct val="0"/>
              </a:spcAft>
              <a:defRPr sz="1200">
                <a:solidFill>
                  <a:srgbClr val="0F5494"/>
                </a:solidFill>
                <a:latin typeface="Verdana" pitchFamily="34" charset="0"/>
              </a:defRPr>
            </a:lvl6pPr>
            <a:lvl7pPr marL="2918215" indent="-224478" eaLnBrk="0" fontAlgn="base" hangingPunct="0">
              <a:spcBef>
                <a:spcPct val="0"/>
              </a:spcBef>
              <a:spcAft>
                <a:spcPct val="0"/>
              </a:spcAft>
              <a:defRPr sz="1200">
                <a:solidFill>
                  <a:srgbClr val="0F5494"/>
                </a:solidFill>
                <a:latin typeface="Verdana" pitchFamily="34" charset="0"/>
              </a:defRPr>
            </a:lvl7pPr>
            <a:lvl8pPr marL="3367170" indent="-224478" eaLnBrk="0" fontAlgn="base" hangingPunct="0">
              <a:spcBef>
                <a:spcPct val="0"/>
              </a:spcBef>
              <a:spcAft>
                <a:spcPct val="0"/>
              </a:spcAft>
              <a:defRPr sz="1200">
                <a:solidFill>
                  <a:srgbClr val="0F5494"/>
                </a:solidFill>
                <a:latin typeface="Verdana" pitchFamily="34" charset="0"/>
              </a:defRPr>
            </a:lvl8pPr>
            <a:lvl9pPr marL="3816127" indent="-224478" eaLnBrk="0" fontAlgn="base" hangingPunct="0">
              <a:spcBef>
                <a:spcPct val="0"/>
              </a:spcBef>
              <a:spcAft>
                <a:spcPct val="0"/>
              </a:spcAft>
              <a:defRPr sz="1200">
                <a:solidFill>
                  <a:srgbClr val="0F5494"/>
                </a:solidFill>
                <a:latin typeface="Verdana" pitchFamily="34" charset="0"/>
              </a:defRPr>
            </a:lvl9pPr>
          </a:lstStyle>
          <a:p>
            <a:pPr eaLnBrk="1" hangingPunct="1"/>
            <a:fld id="{9F0C6D2C-50B5-401E-85E7-512CDD96B6AE}" type="slidenum">
              <a:rPr lang="en-GB" altLang="en-US" smtClean="0">
                <a:solidFill>
                  <a:schemeClr val="tx1"/>
                </a:solidFill>
                <a:latin typeface="Arial" charset="0"/>
              </a:rPr>
              <a:pPr eaLnBrk="1" hangingPunct="1"/>
              <a:t>12</a:t>
            </a:fld>
            <a:endParaRPr lang="en-GB" altLang="en-US">
              <a:solidFill>
                <a:schemeClr val="tx1"/>
              </a:solidFill>
              <a:latin typeface="Arial" charset="0"/>
            </a:endParaRPr>
          </a:p>
        </p:txBody>
      </p:sp>
    </p:spTree>
    <p:extLst>
      <p:ext uri="{BB962C8B-B14F-4D97-AF65-F5344CB8AC3E}">
        <p14:creationId xmlns:p14="http://schemas.microsoft.com/office/powerpoint/2010/main" val="40163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339530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defTabSz="914324">
              <a:defRPr/>
            </a:pPr>
            <a:r>
              <a:rPr lang="en-US" altLang="en-US" sz="1200" b="1" dirty="0" smtClean="0">
                <a:latin typeface="Times New Roman" panose="02020603050405020304" pitchFamily="18" charset="0"/>
                <a:cs typeface="Times New Roman" panose="02020603050405020304" pitchFamily="18" charset="0"/>
              </a:rPr>
              <a:t>What is Civil Protection? </a:t>
            </a:r>
            <a:r>
              <a:rPr lang="en-GB" altLang="en-US" sz="1200" dirty="0" smtClean="0">
                <a:latin typeface="Times New Roman" panose="02020603050405020304" pitchFamily="18" charset="0"/>
                <a:cs typeface="Times New Roman" panose="02020603050405020304" pitchFamily="18" charset="0"/>
              </a:rPr>
              <a:t>Governmental in-kind assistance (experts, teams and equipment) delivered in the immediate aftermath of a disaster.</a:t>
            </a:r>
            <a:endParaRPr lang="en-US" altLang="en-US" sz="1200" dirty="0" smtClean="0">
              <a:latin typeface="Times New Roman" panose="02020603050405020304" pitchFamily="18" charset="0"/>
              <a:cs typeface="Times New Roman" panose="02020603050405020304" pitchFamily="18" charset="0"/>
            </a:endParaRPr>
          </a:p>
          <a:p>
            <a:pPr>
              <a:defRPr/>
            </a:pPr>
            <a:endParaRPr lang="en-GB" sz="1200" b="1" dirty="0" smtClean="0">
              <a:latin typeface="Times New Roman" panose="02020603050405020304" pitchFamily="18" charset="0"/>
              <a:cs typeface="Times New Roman" panose="02020603050405020304" pitchFamily="18" charset="0"/>
            </a:endParaRPr>
          </a:p>
          <a:p>
            <a:pPr>
              <a:defRPr/>
            </a:pPr>
            <a:r>
              <a:rPr lang="en-GB" sz="1200" b="1" dirty="0" smtClean="0">
                <a:latin typeface="Times New Roman" panose="02020603050405020304" pitchFamily="18" charset="0"/>
                <a:cs typeface="Times New Roman" panose="02020603050405020304" pitchFamily="18" charset="0"/>
              </a:rPr>
              <a:t>Three dimensions </a:t>
            </a:r>
            <a:r>
              <a:rPr lang="en-GB" sz="1200" dirty="0" smtClean="0">
                <a:latin typeface="Times New Roman" panose="02020603050405020304" pitchFamily="18" charset="0"/>
                <a:cs typeface="Times New Roman" panose="02020603050405020304" pitchFamily="18" charset="0"/>
              </a:rPr>
              <a:t>of</a:t>
            </a:r>
            <a:r>
              <a:rPr lang="en-GB" sz="1200" b="1" dirty="0" smtClean="0">
                <a:latin typeface="Times New Roman" panose="02020603050405020304" pitchFamily="18" charset="0"/>
                <a:cs typeface="Times New Roman" panose="02020603050405020304" pitchFamily="18" charset="0"/>
              </a:rPr>
              <a:t> </a:t>
            </a:r>
            <a:r>
              <a:rPr lang="en-GB" sz="1200" dirty="0" smtClean="0">
                <a:latin typeface="Times New Roman" panose="02020603050405020304" pitchFamily="18" charset="0"/>
                <a:cs typeface="Times New Roman" panose="02020603050405020304" pitchFamily="18" charset="0"/>
              </a:rPr>
              <a:t>the Mechanism, which supports Participating States during the whole disaster management cycle:</a:t>
            </a:r>
          </a:p>
          <a:p>
            <a:pPr defTabSz="914324" eaLnBrk="0" hangingPunct="0">
              <a:spcBef>
                <a:spcPts val="600"/>
              </a:spcBef>
              <a:defRPr/>
            </a:pPr>
            <a:r>
              <a:rPr lang="en-GB" sz="1200" b="1" dirty="0" smtClean="0">
                <a:latin typeface="Times New Roman" panose="02020603050405020304" pitchFamily="18" charset="0"/>
                <a:cs typeface="Times New Roman" panose="02020603050405020304" pitchFamily="18" charset="0"/>
              </a:rPr>
              <a:t>1. Prevention : </a:t>
            </a:r>
            <a:r>
              <a:rPr lang="en-GB" altLang="en-US" sz="1200" kern="0" dirty="0" smtClean="0">
                <a:latin typeface="Times New Roman" panose="02020603050405020304" pitchFamily="18" charset="0"/>
                <a:cs typeface="Times New Roman" panose="02020603050405020304" pitchFamily="18" charset="0"/>
              </a:rPr>
              <a:t>Support MS in preventing risks or reducing harm to people, environment or property resulting from emergencies</a:t>
            </a:r>
            <a:endParaRPr lang="de-DE" sz="1200" dirty="0" smtClean="0">
              <a:latin typeface="Times New Roman" panose="02020603050405020304" pitchFamily="18" charset="0"/>
              <a:cs typeface="Times New Roman" panose="02020603050405020304" pitchFamily="18" charset="0"/>
            </a:endParaRPr>
          </a:p>
          <a:p>
            <a:pPr>
              <a:defRPr/>
            </a:pPr>
            <a:r>
              <a:rPr lang="en-GB" sz="1200" b="1" dirty="0" smtClean="0">
                <a:latin typeface="Times New Roman" panose="02020603050405020304" pitchFamily="18" charset="0"/>
                <a:cs typeface="Times New Roman" panose="02020603050405020304" pitchFamily="18" charset="0"/>
              </a:rPr>
              <a:t>2. Preparedness : </a:t>
            </a:r>
            <a:r>
              <a:rPr lang="en-GB" sz="1200" dirty="0" smtClean="0">
                <a:latin typeface="Times New Roman" panose="02020603050405020304" pitchFamily="18" charset="0"/>
                <a:cs typeface="Times New Roman" panose="02020603050405020304" pitchFamily="18" charset="0"/>
              </a:rPr>
              <a:t>Training, exercises, exchanges of experts, modules</a:t>
            </a:r>
          </a:p>
          <a:p>
            <a:pPr>
              <a:defRPr/>
            </a:pPr>
            <a:r>
              <a:rPr lang="de-DE" sz="1200" b="1" dirty="0" smtClean="0">
                <a:latin typeface="Times New Roman" panose="02020603050405020304" pitchFamily="18" charset="0"/>
                <a:cs typeface="Times New Roman" panose="02020603050405020304" pitchFamily="18" charset="0"/>
              </a:rPr>
              <a:t>3. Response : </a:t>
            </a:r>
            <a:r>
              <a:rPr lang="de-DE" sz="1200" dirty="0" err="1" smtClean="0">
                <a:latin typeface="Times New Roman" panose="02020603050405020304" pitchFamily="18" charset="0"/>
                <a:cs typeface="Times New Roman" panose="02020603050405020304" pitchFamily="18" charset="0"/>
              </a:rPr>
              <a:t>Facilitate</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cooperation</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and</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coordination</a:t>
            </a:r>
            <a:r>
              <a:rPr lang="de-DE" sz="1200" dirty="0" smtClean="0">
                <a:latin typeface="Times New Roman" panose="02020603050405020304" pitchFamily="18" charset="0"/>
                <a:cs typeface="Times New Roman" panose="02020603050405020304" pitchFamily="18" charset="0"/>
              </a:rPr>
              <a:t> in </a:t>
            </a:r>
            <a:r>
              <a:rPr lang="de-DE" sz="1200" dirty="0" err="1" smtClean="0">
                <a:latin typeface="Times New Roman" panose="02020603050405020304" pitchFamily="18" charset="0"/>
                <a:cs typeface="Times New Roman" panose="02020603050405020304" pitchFamily="18" charset="0"/>
              </a:rPr>
              <a:t>responding</a:t>
            </a:r>
            <a:r>
              <a:rPr lang="de-DE" sz="1200" dirty="0" smtClean="0">
                <a:latin typeface="Times New Roman" panose="02020603050405020304" pitchFamily="18" charset="0"/>
                <a:cs typeface="Times New Roman" panose="02020603050405020304" pitchFamily="18" charset="0"/>
              </a:rPr>
              <a:t> to </a:t>
            </a:r>
            <a:r>
              <a:rPr lang="de-DE" sz="1200" dirty="0" err="1" smtClean="0">
                <a:latin typeface="Times New Roman" panose="02020603050405020304" pitchFamily="18" charset="0"/>
                <a:cs typeface="Times New Roman" panose="02020603050405020304" pitchFamily="18" charset="0"/>
              </a:rPr>
              <a:t>disasters</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inside</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and</a:t>
            </a:r>
            <a:r>
              <a:rPr lang="de-DE" sz="1200" dirty="0" smtClean="0">
                <a:latin typeface="Times New Roman" panose="02020603050405020304" pitchFamily="18" charset="0"/>
                <a:cs typeface="Times New Roman" panose="02020603050405020304" pitchFamily="18" charset="0"/>
              </a:rPr>
              <a:t> outside the EU.</a:t>
            </a:r>
          </a:p>
          <a:p>
            <a:pPr>
              <a:buClrTx/>
              <a:buFont typeface="Wingdings" panose="05000000000000000000" pitchFamily="2" charset="2"/>
              <a:buChar char="§"/>
              <a:defRPr/>
            </a:pPr>
            <a:endParaRPr lang="en-GB" sz="1200" dirty="0" smtClean="0">
              <a:latin typeface="Times New Roman" panose="02020603050405020304" pitchFamily="18" charset="0"/>
              <a:cs typeface="Times New Roman" panose="02020603050405020304" pitchFamily="18" charset="0"/>
            </a:endParaRPr>
          </a:p>
          <a:p>
            <a:pPr>
              <a:defRPr/>
            </a:pPr>
            <a:r>
              <a:rPr lang="de-DE" sz="1200" b="1" dirty="0" smtClean="0">
                <a:latin typeface="Times New Roman" panose="02020603050405020304" pitchFamily="18" charset="0"/>
                <a:cs typeface="Times New Roman" panose="02020603050405020304" pitchFamily="18" charset="0"/>
              </a:rPr>
              <a:t>34 </a:t>
            </a:r>
            <a:r>
              <a:rPr lang="de-DE" sz="1200" b="1" dirty="0" err="1" smtClean="0">
                <a:latin typeface="Times New Roman" panose="02020603050405020304" pitchFamily="18" charset="0"/>
                <a:cs typeface="Times New Roman" panose="02020603050405020304" pitchFamily="18" charset="0"/>
              </a:rPr>
              <a:t>Participating</a:t>
            </a:r>
            <a:r>
              <a:rPr lang="de-DE" sz="1200" b="1" dirty="0" smtClean="0">
                <a:latin typeface="Times New Roman" panose="02020603050405020304" pitchFamily="18" charset="0"/>
                <a:cs typeface="Times New Roman" panose="02020603050405020304" pitchFamily="18" charset="0"/>
              </a:rPr>
              <a:t> States </a:t>
            </a:r>
            <a:r>
              <a:rPr lang="de-DE" sz="1200" dirty="0" smtClean="0">
                <a:latin typeface="Times New Roman" panose="02020603050405020304" pitchFamily="18" charset="0"/>
                <a:cs typeface="Times New Roman" panose="02020603050405020304" pitchFamily="18" charset="0"/>
              </a:rPr>
              <a:t>in the EUCPM: 28 MS + </a:t>
            </a:r>
            <a:r>
              <a:rPr lang="de-DE" sz="1200" dirty="0" err="1" smtClean="0">
                <a:latin typeface="Times New Roman" panose="02020603050405020304" pitchFamily="18" charset="0"/>
                <a:cs typeface="Times New Roman" panose="02020603050405020304" pitchFamily="18" charset="0"/>
              </a:rPr>
              <a:t>Iceland</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Norway</a:t>
            </a:r>
            <a:r>
              <a:rPr lang="de-DE" sz="1200" dirty="0" smtClean="0">
                <a:latin typeface="Times New Roman" panose="02020603050405020304" pitchFamily="18" charset="0"/>
                <a:cs typeface="Times New Roman" panose="02020603050405020304" pitchFamily="18" charset="0"/>
              </a:rPr>
              <a:t>, </a:t>
            </a:r>
            <a:r>
              <a:rPr lang="en-GB" sz="1200" dirty="0" smtClean="0">
                <a:latin typeface="Times New Roman" panose="02020603050405020304" pitchFamily="18" charset="0"/>
                <a:cs typeface="Times New Roman" panose="02020603050405020304" pitchFamily="18" charset="0"/>
              </a:rPr>
              <a:t>M</a:t>
            </a:r>
            <a:r>
              <a:rPr lang="de-DE" sz="1200" dirty="0" err="1" smtClean="0">
                <a:latin typeface="Times New Roman" panose="02020603050405020304" pitchFamily="18" charset="0"/>
                <a:cs typeface="Times New Roman" panose="02020603050405020304" pitchFamily="18" charset="0"/>
              </a:rPr>
              <a:t>ontenegro</a:t>
            </a:r>
            <a:r>
              <a:rPr lang="de-DE" sz="1200" dirty="0" smtClean="0">
                <a:latin typeface="Times New Roman" panose="02020603050405020304" pitchFamily="18" charset="0"/>
                <a:cs typeface="Times New Roman" panose="02020603050405020304" pitchFamily="18" charset="0"/>
              </a:rPr>
              <a:t>, North </a:t>
            </a:r>
            <a:r>
              <a:rPr lang="de-DE" sz="1200" dirty="0" err="1" smtClean="0">
                <a:latin typeface="Times New Roman" panose="02020603050405020304" pitchFamily="18" charset="0"/>
                <a:cs typeface="Times New Roman" panose="02020603050405020304" pitchFamily="18" charset="0"/>
              </a:rPr>
              <a:t>Macedonia</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Serbia</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and</a:t>
            </a:r>
            <a:r>
              <a:rPr lang="de-DE" sz="1200" dirty="0" smtClean="0">
                <a:latin typeface="Times New Roman" panose="02020603050405020304" pitchFamily="18" charset="0"/>
                <a:cs typeface="Times New Roman" panose="02020603050405020304" pitchFamily="18" charset="0"/>
              </a:rPr>
              <a:t> Turkey</a:t>
            </a:r>
          </a:p>
          <a:p>
            <a:r>
              <a:rPr lang="en-GB" altLang="en-US" sz="1200" dirty="0" smtClean="0">
                <a:latin typeface="Times New Roman" panose="02020603050405020304" pitchFamily="18" charset="0"/>
                <a:cs typeface="Times New Roman" panose="02020603050405020304" pitchFamily="18" charset="0"/>
              </a:rPr>
              <a:t>These countries pool their resources together to tackle emergencies. </a:t>
            </a:r>
            <a:endParaRPr lang="en-US" altLang="en-US" sz="1200" dirty="0" smtClean="0">
              <a:latin typeface="Times New Roman" panose="02020603050405020304" pitchFamily="18" charset="0"/>
              <a:cs typeface="Times New Roman" panose="02020603050405020304" pitchFamily="18" charset="0"/>
            </a:endParaRPr>
          </a:p>
          <a:p>
            <a:pPr eaLnBrk="1" hangingPunct="1"/>
            <a:endParaRPr lang="en-US" altLang="en-US" sz="1200" dirty="0" smtClean="0">
              <a:latin typeface="Times New Roman" panose="02020603050405020304" pitchFamily="18" charset="0"/>
              <a:cs typeface="Times New Roman" panose="02020603050405020304" pitchFamily="18" charset="0"/>
            </a:endParaRPr>
          </a:p>
          <a:p>
            <a:r>
              <a:rPr lang="en-GB" sz="1200" b="1" dirty="0" smtClean="0">
                <a:latin typeface="Times New Roman" panose="02020603050405020304" pitchFamily="18" charset="0"/>
                <a:cs typeface="Times New Roman" panose="02020603050405020304" pitchFamily="18" charset="0"/>
              </a:rPr>
              <a:t>Role of the Mechanism=</a:t>
            </a:r>
          </a:p>
          <a:p>
            <a:pPr marL="171436" indent="-171436">
              <a:buFont typeface="Arial" panose="020B0604020202020204" pitchFamily="34" charset="0"/>
              <a:buChar char="•"/>
            </a:pPr>
            <a:r>
              <a:rPr lang="en-GB" sz="1200" dirty="0" smtClean="0">
                <a:latin typeface="Times New Roman" panose="02020603050405020304" pitchFamily="18" charset="0"/>
                <a:cs typeface="Times New Roman" panose="02020603050405020304" pitchFamily="18" charset="0"/>
              </a:rPr>
              <a:t>To facilitate cooperation in CP assistance interventions</a:t>
            </a:r>
          </a:p>
          <a:p>
            <a:pPr marL="171436" indent="-171436">
              <a:buFont typeface="Arial" panose="020B0604020202020204" pitchFamily="34" charset="0"/>
              <a:buChar char="•"/>
            </a:pPr>
            <a:r>
              <a:rPr lang="en-GB" sz="1200" dirty="0" smtClean="0">
                <a:latin typeface="Times New Roman" panose="02020603050405020304" pitchFamily="18" charset="0"/>
                <a:cs typeface="Times New Roman" panose="02020603050405020304" pitchFamily="18" charset="0"/>
              </a:rPr>
              <a:t>Making support available on request of the affected country</a:t>
            </a:r>
          </a:p>
          <a:p>
            <a:pPr marL="171436" indent="-171436">
              <a:buFont typeface="Arial" panose="020B0604020202020204" pitchFamily="34" charset="0"/>
              <a:buChar char="•"/>
            </a:pPr>
            <a:r>
              <a:rPr lang="en-GB" sz="1200" dirty="0" smtClean="0">
                <a:latin typeface="Times New Roman" panose="02020603050405020304" pitchFamily="18" charset="0"/>
                <a:cs typeface="Times New Roman" panose="02020603050405020304" pitchFamily="18" charset="0"/>
              </a:rPr>
              <a:t>To coordinate the incoming assistance to the affected country</a:t>
            </a:r>
            <a:endParaRPr lang="de-AT" sz="1200" dirty="0" smtClean="0">
              <a:latin typeface="Times New Roman" panose="02020603050405020304" pitchFamily="18" charset="0"/>
              <a:cs typeface="Times New Roman" panose="02020603050405020304" pitchFamily="18" charset="0"/>
            </a:endParaRPr>
          </a:p>
          <a:p>
            <a:endParaRPr lang="en-US" altLang="en-US" dirty="0" smtClean="0"/>
          </a:p>
        </p:txBody>
      </p:sp>
      <p:sp>
        <p:nvSpPr>
          <p:cNvPr id="35844" name="Slide Number Placeholder 3"/>
          <p:cNvSpPr>
            <a:spLocks noGrp="1"/>
          </p:cNvSpPr>
          <p:nvPr>
            <p:ph type="sldNum" sz="quarter" idx="5"/>
          </p:nvPr>
        </p:nvSpPr>
        <p:spPr>
          <a:noFill/>
        </p:spPr>
        <p:txBody>
          <a:bodyPr/>
          <a:lstStyle>
            <a:lvl1pPr eaLnBrk="0" hangingPunct="0">
              <a:defRPr sz="7500" b="1">
                <a:solidFill>
                  <a:srgbClr val="FFD624"/>
                </a:solidFill>
                <a:latin typeface="Verdana" pitchFamily="34" charset="0"/>
              </a:defRPr>
            </a:lvl1pPr>
            <a:lvl2pPr marL="735017" indent="-282698" eaLnBrk="0" hangingPunct="0">
              <a:defRPr sz="7500" b="1">
                <a:solidFill>
                  <a:srgbClr val="FFD624"/>
                </a:solidFill>
                <a:latin typeface="Verdana" pitchFamily="34" charset="0"/>
              </a:defRPr>
            </a:lvl2pPr>
            <a:lvl3pPr marL="1130794" indent="-226159" eaLnBrk="0" hangingPunct="0">
              <a:defRPr sz="7500" b="1">
                <a:solidFill>
                  <a:srgbClr val="FFD624"/>
                </a:solidFill>
                <a:latin typeface="Verdana" pitchFamily="34" charset="0"/>
              </a:defRPr>
            </a:lvl3pPr>
            <a:lvl4pPr marL="1583113" indent="-226159" eaLnBrk="0" hangingPunct="0">
              <a:defRPr sz="7500" b="1">
                <a:solidFill>
                  <a:srgbClr val="FFD624"/>
                </a:solidFill>
                <a:latin typeface="Verdana" pitchFamily="34" charset="0"/>
              </a:defRPr>
            </a:lvl4pPr>
            <a:lvl5pPr marL="2035430" indent="-226159" eaLnBrk="0" hangingPunct="0">
              <a:defRPr sz="7500" b="1">
                <a:solidFill>
                  <a:srgbClr val="FFD624"/>
                </a:solidFill>
                <a:latin typeface="Verdana" pitchFamily="34" charset="0"/>
              </a:defRPr>
            </a:lvl5pPr>
            <a:lvl6pPr marL="2487748" indent="-226159" eaLnBrk="0" fontAlgn="base" hangingPunct="0">
              <a:spcBef>
                <a:spcPct val="0"/>
              </a:spcBef>
              <a:spcAft>
                <a:spcPct val="0"/>
              </a:spcAft>
              <a:defRPr sz="7500" b="1">
                <a:solidFill>
                  <a:srgbClr val="FFD624"/>
                </a:solidFill>
                <a:latin typeface="Verdana" pitchFamily="34" charset="0"/>
              </a:defRPr>
            </a:lvl6pPr>
            <a:lvl7pPr marL="2940066" indent="-226159" eaLnBrk="0" fontAlgn="base" hangingPunct="0">
              <a:spcBef>
                <a:spcPct val="0"/>
              </a:spcBef>
              <a:spcAft>
                <a:spcPct val="0"/>
              </a:spcAft>
              <a:defRPr sz="7500" b="1">
                <a:solidFill>
                  <a:srgbClr val="FFD624"/>
                </a:solidFill>
                <a:latin typeface="Verdana" pitchFamily="34" charset="0"/>
              </a:defRPr>
            </a:lvl7pPr>
            <a:lvl8pPr marL="3392384" indent="-226159" eaLnBrk="0" fontAlgn="base" hangingPunct="0">
              <a:spcBef>
                <a:spcPct val="0"/>
              </a:spcBef>
              <a:spcAft>
                <a:spcPct val="0"/>
              </a:spcAft>
              <a:defRPr sz="7500" b="1">
                <a:solidFill>
                  <a:srgbClr val="FFD624"/>
                </a:solidFill>
                <a:latin typeface="Verdana" pitchFamily="34" charset="0"/>
              </a:defRPr>
            </a:lvl8pPr>
            <a:lvl9pPr marL="3844701" indent="-226159" eaLnBrk="0" fontAlgn="base" hangingPunct="0">
              <a:spcBef>
                <a:spcPct val="0"/>
              </a:spcBef>
              <a:spcAft>
                <a:spcPct val="0"/>
              </a:spcAft>
              <a:defRPr sz="7500" b="1">
                <a:solidFill>
                  <a:srgbClr val="FFD624"/>
                </a:solidFill>
                <a:latin typeface="Verdana" pitchFamily="34" charset="0"/>
              </a:defRPr>
            </a:lvl9pPr>
          </a:lstStyle>
          <a:p>
            <a:pPr eaLnBrk="1" hangingPunct="1"/>
            <a:fld id="{C090F011-19AB-472D-8495-D71906B79B9F}" type="slidenum">
              <a:rPr lang="en-GB" altLang="en-US" sz="1200" b="0">
                <a:solidFill>
                  <a:schemeClr val="tx1"/>
                </a:solidFill>
                <a:latin typeface="Arial" charset="0"/>
              </a:rPr>
              <a:pPr eaLnBrk="1" hangingPunct="1"/>
              <a:t>3</a:t>
            </a:fld>
            <a:endParaRPr lang="en-GB" altLang="en-US" sz="1200" b="0">
              <a:solidFill>
                <a:schemeClr val="tx1"/>
              </a:solidFill>
              <a:latin typeface="Arial" charset="0"/>
            </a:endParaRPr>
          </a:p>
        </p:txBody>
      </p:sp>
    </p:spTree>
    <p:extLst>
      <p:ext uri="{BB962C8B-B14F-4D97-AF65-F5344CB8AC3E}">
        <p14:creationId xmlns:p14="http://schemas.microsoft.com/office/powerpoint/2010/main" val="414324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0000"/>
              </a:buClr>
              <a:defRPr/>
            </a:pPr>
            <a:r>
              <a:rPr lang="fr-BE" altLang="en-US" b="1" dirty="0" smtClean="0"/>
              <a:t>ACTIVATION OF THE MECHANISM</a:t>
            </a:r>
          </a:p>
          <a:p>
            <a:pPr>
              <a:buClr>
                <a:srgbClr val="FF0000"/>
              </a:buClr>
              <a:defRPr/>
            </a:pPr>
            <a:endParaRPr lang="fr-BE" altLang="en-US" dirty="0" smtClean="0"/>
          </a:p>
          <a:p>
            <a:pPr>
              <a:buClr>
                <a:srgbClr val="FF0000"/>
              </a:buClr>
              <a:defRPr/>
            </a:pPr>
            <a:r>
              <a:rPr lang="fr-BE" altLang="en-US" dirty="0" smtClean="0"/>
              <a:t>An </a:t>
            </a:r>
            <a:r>
              <a:rPr lang="fr-BE" altLang="en-US" dirty="0" err="1" smtClean="0"/>
              <a:t>affected</a:t>
            </a:r>
            <a:r>
              <a:rPr lang="fr-BE" altLang="en-US" dirty="0" smtClean="0"/>
              <a:t> country </a:t>
            </a:r>
            <a:r>
              <a:rPr lang="fr-BE" altLang="en-US" dirty="0" err="1" smtClean="0"/>
              <a:t>requests</a:t>
            </a:r>
            <a:r>
              <a:rPr lang="fr-BE" altLang="en-US" dirty="0" smtClean="0"/>
              <a:t> assistance to the ERCC</a:t>
            </a:r>
            <a:r>
              <a:rPr lang="en-GB" altLang="en-US" dirty="0" smtClean="0"/>
              <a:t>.</a:t>
            </a:r>
            <a:endParaRPr lang="fr-BE" altLang="en-US" dirty="0" smtClean="0"/>
          </a:p>
          <a:p>
            <a:pPr marL="166294" indent="-166294">
              <a:buClr>
                <a:srgbClr val="FF0000"/>
              </a:buClr>
              <a:buFont typeface="Arial" panose="020B0604020202020204" pitchFamily="34" charset="0"/>
              <a:buChar char="•"/>
              <a:defRPr/>
            </a:pPr>
            <a:r>
              <a:rPr lang="fr-BE" altLang="en-US" dirty="0" smtClean="0"/>
              <a:t>The ERCC </a:t>
            </a:r>
            <a:r>
              <a:rPr lang="fr-BE" altLang="en-US" dirty="0" err="1" smtClean="0"/>
              <a:t>forwards</a:t>
            </a:r>
            <a:r>
              <a:rPr lang="fr-BE" altLang="en-US" dirty="0" smtClean="0"/>
              <a:t> the </a:t>
            </a:r>
            <a:r>
              <a:rPr lang="fr-BE" altLang="en-US" dirty="0" err="1" smtClean="0"/>
              <a:t>request</a:t>
            </a:r>
            <a:r>
              <a:rPr lang="fr-BE" altLang="en-US" dirty="0" smtClean="0"/>
              <a:t> to the national contact points. </a:t>
            </a:r>
            <a:r>
              <a:rPr lang="en-GB" altLang="en-US" dirty="0" smtClean="0"/>
              <a:t>The national contact points then assess their available resources and inform the ERCC whether or not they can help. </a:t>
            </a:r>
            <a:endParaRPr lang="fr-BE" altLang="en-US" dirty="0" smtClean="0"/>
          </a:p>
          <a:p>
            <a:pPr marL="166294" indent="-166294">
              <a:buClr>
                <a:srgbClr val="FF0000"/>
              </a:buClr>
              <a:buFont typeface="Arial" panose="020B0604020202020204" pitchFamily="34" charset="0"/>
              <a:buChar char="•"/>
              <a:defRPr/>
            </a:pPr>
            <a:r>
              <a:rPr lang="fr-BE" altLang="en-US" dirty="0" smtClean="0"/>
              <a:t>The ERCC compiles </a:t>
            </a:r>
            <a:r>
              <a:rPr lang="fr-BE" altLang="en-US" dirty="0" err="1" smtClean="0"/>
              <a:t>responses</a:t>
            </a:r>
            <a:r>
              <a:rPr lang="fr-BE" altLang="en-US" dirty="0" smtClean="0"/>
              <a:t> and </a:t>
            </a:r>
            <a:r>
              <a:rPr lang="fr-BE" altLang="en-US" dirty="0" err="1" smtClean="0"/>
              <a:t>informs</a:t>
            </a:r>
            <a:r>
              <a:rPr lang="fr-BE" altLang="en-US" dirty="0" smtClean="0"/>
              <a:t> the </a:t>
            </a:r>
            <a:r>
              <a:rPr lang="fr-BE" altLang="en-US" dirty="0" err="1" smtClean="0"/>
              <a:t>affected</a:t>
            </a:r>
            <a:r>
              <a:rPr lang="fr-BE" altLang="en-US" dirty="0" smtClean="0"/>
              <a:t> country of </a:t>
            </a:r>
            <a:r>
              <a:rPr lang="fr-BE" altLang="en-US" dirty="0" err="1" smtClean="0"/>
              <a:t>available</a:t>
            </a:r>
            <a:r>
              <a:rPr lang="fr-BE" altLang="en-US" dirty="0" smtClean="0"/>
              <a:t> </a:t>
            </a:r>
            <a:r>
              <a:rPr lang="fr-BE" altLang="en-US" dirty="0" err="1" smtClean="0"/>
              <a:t>assets</a:t>
            </a:r>
            <a:r>
              <a:rPr lang="fr-BE" altLang="en-US" dirty="0" smtClean="0"/>
              <a:t>.</a:t>
            </a:r>
          </a:p>
          <a:p>
            <a:pPr marL="166294" indent="-166294">
              <a:buClr>
                <a:srgbClr val="FF0000"/>
              </a:buClr>
              <a:buFont typeface="Arial" panose="020B0604020202020204" pitchFamily="34" charset="0"/>
              <a:buChar char="•"/>
              <a:defRPr/>
            </a:pPr>
            <a:r>
              <a:rPr lang="fr-BE" altLang="en-US" dirty="0" smtClean="0"/>
              <a:t>The </a:t>
            </a:r>
            <a:r>
              <a:rPr lang="fr-BE" altLang="en-US" dirty="0" err="1" smtClean="0"/>
              <a:t>affected</a:t>
            </a:r>
            <a:r>
              <a:rPr lang="fr-BE" altLang="en-US" dirty="0" smtClean="0"/>
              <a:t> country selects the assistance </a:t>
            </a:r>
            <a:r>
              <a:rPr lang="fr-BE" altLang="en-US" dirty="0" err="1" smtClean="0"/>
              <a:t>it</a:t>
            </a:r>
            <a:r>
              <a:rPr lang="fr-BE" altLang="en-US" dirty="0" smtClean="0"/>
              <a:t> </a:t>
            </a:r>
            <a:r>
              <a:rPr lang="fr-BE" altLang="en-US" dirty="0" err="1" smtClean="0"/>
              <a:t>needs</a:t>
            </a:r>
            <a:r>
              <a:rPr lang="fr-BE" altLang="en-US" dirty="0" smtClean="0"/>
              <a:t> and </a:t>
            </a:r>
            <a:r>
              <a:rPr lang="fr-BE" altLang="en-US" dirty="0" err="1" smtClean="0"/>
              <a:t>establishes</a:t>
            </a:r>
            <a:r>
              <a:rPr lang="fr-BE" altLang="en-US" dirty="0" smtClean="0"/>
              <a:t> contact </a:t>
            </a:r>
            <a:r>
              <a:rPr lang="fr-BE" altLang="en-US" dirty="0" err="1" smtClean="0"/>
              <a:t>with</a:t>
            </a:r>
            <a:r>
              <a:rPr lang="fr-BE" altLang="en-US" dirty="0" smtClean="0"/>
              <a:t> the </a:t>
            </a:r>
            <a:r>
              <a:rPr lang="fr-BE" altLang="en-US" dirty="0" err="1" smtClean="0"/>
              <a:t>assisting</a:t>
            </a:r>
            <a:r>
              <a:rPr lang="fr-BE" altLang="en-US" dirty="0" smtClean="0"/>
              <a:t> countries.</a:t>
            </a:r>
          </a:p>
          <a:p>
            <a:pPr marL="166294" indent="-166294">
              <a:buClr>
                <a:srgbClr val="FF0000"/>
              </a:buClr>
              <a:buFont typeface="Arial" panose="020B0604020202020204" pitchFamily="34" charset="0"/>
              <a:buChar char="•"/>
              <a:defRPr/>
            </a:pPr>
            <a:r>
              <a:rPr lang="en-GB" altLang="en-US" dirty="0" smtClean="0"/>
              <a:t>The ERCC then liaises between the offering and the requesting country to ensure the prompt delivery of the accepted assistance.</a:t>
            </a:r>
          </a:p>
          <a:p>
            <a:pPr marL="166294" indent="-166294">
              <a:buClr>
                <a:srgbClr val="FF0000"/>
              </a:buClr>
              <a:buFont typeface="Arial" panose="020B0604020202020204" pitchFamily="34" charset="0"/>
              <a:buChar char="•"/>
              <a:defRPr/>
            </a:pPr>
            <a:endParaRPr lang="fr-BE" altLang="en-US" dirty="0" smtClean="0"/>
          </a:p>
          <a:p>
            <a:pPr>
              <a:buClr>
                <a:srgbClr val="FF0000"/>
              </a:buClr>
              <a:defRPr/>
            </a:pPr>
            <a:r>
              <a:rPr lang="fr-BE" altLang="en-US" dirty="0" smtClean="0">
                <a:sym typeface="Wingdings" panose="05000000000000000000" pitchFamily="2" charset="2"/>
              </a:rPr>
              <a:t> All in CECIS (</a:t>
            </a:r>
            <a:r>
              <a:rPr lang="en-GB" dirty="0" smtClean="0"/>
              <a:t>Common Emergency Communication and Information System)</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414793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dirty="0" smtClean="0"/>
              <a:t>The ERCC is the operational heart of the EUCPM</a:t>
            </a:r>
          </a:p>
          <a:p>
            <a:pPr>
              <a:defRPr/>
            </a:pPr>
            <a:r>
              <a:rPr lang="fr-BE" altLang="en-US" dirty="0" smtClean="0"/>
              <a:t>It </a:t>
            </a:r>
            <a:r>
              <a:rPr lang="fr-BE" altLang="en-US" dirty="0" err="1" smtClean="0"/>
              <a:t>works</a:t>
            </a:r>
            <a:r>
              <a:rPr lang="fr-BE" altLang="en-US" dirty="0" smtClean="0"/>
              <a:t> 24/7</a:t>
            </a:r>
          </a:p>
          <a:p>
            <a:pPr>
              <a:defRPr/>
            </a:pPr>
            <a:endParaRPr lang="fr-BE" altLang="en-US" dirty="0" smtClean="0"/>
          </a:p>
          <a:p>
            <a:pPr>
              <a:defRPr/>
            </a:pPr>
            <a:r>
              <a:rPr lang="fr-BE" altLang="en-US" dirty="0" smtClean="0"/>
              <a:t>Multi-</a:t>
            </a:r>
            <a:r>
              <a:rPr lang="fr-BE" altLang="en-US" dirty="0" err="1" smtClean="0"/>
              <a:t>layered</a:t>
            </a:r>
            <a:r>
              <a:rPr lang="fr-BE" altLang="en-US" dirty="0" smtClean="0"/>
              <a:t> coordination: </a:t>
            </a:r>
            <a:r>
              <a:rPr lang="fr-BE" altLang="en-US" dirty="0" err="1" smtClean="0"/>
              <a:t>within</a:t>
            </a:r>
            <a:r>
              <a:rPr lang="fr-BE" altLang="en-US" dirty="0" smtClean="0"/>
              <a:t> DG ECHO, </a:t>
            </a:r>
            <a:r>
              <a:rPr lang="fr-BE" altLang="en-US" dirty="0" err="1" smtClean="0"/>
              <a:t>with</a:t>
            </a:r>
            <a:r>
              <a:rPr lang="fr-BE" altLang="en-US" dirty="0" smtClean="0"/>
              <a:t> EC and </a:t>
            </a:r>
            <a:r>
              <a:rPr lang="fr-BE" altLang="en-US" dirty="0" err="1" smtClean="0"/>
              <a:t>other</a:t>
            </a:r>
            <a:r>
              <a:rPr lang="fr-BE" altLang="en-US" dirty="0" smtClean="0"/>
              <a:t> EU bodies (EEAS, DG SANTE…), </a:t>
            </a:r>
            <a:r>
              <a:rPr lang="fr-BE" altLang="en-US" dirty="0" err="1" smtClean="0"/>
              <a:t>with</a:t>
            </a:r>
            <a:r>
              <a:rPr lang="fr-BE" altLang="en-US" dirty="0" smtClean="0"/>
              <a:t> </a:t>
            </a:r>
            <a:r>
              <a:rPr lang="fr-BE" altLang="en-US" dirty="0" err="1" smtClean="0"/>
              <a:t>Member</a:t>
            </a:r>
            <a:r>
              <a:rPr lang="fr-BE" altLang="en-US" dirty="0" smtClean="0"/>
              <a:t> States and the international </a:t>
            </a:r>
            <a:r>
              <a:rPr lang="fr-BE" altLang="en-US" dirty="0" err="1" smtClean="0"/>
              <a:t>community</a:t>
            </a:r>
            <a:endParaRPr lang="en-GB" altLang="en-US" dirty="0" smtClean="0"/>
          </a:p>
          <a:p>
            <a:pPr eaLnBrk="1" hangingPunct="1">
              <a:buClr>
                <a:srgbClr val="FF0000"/>
              </a:buClr>
              <a:buFont typeface="Wingdings" pitchFamily="2" charset="2"/>
              <a:buNone/>
              <a:defRPr/>
            </a:pPr>
            <a:endParaRPr lang="fr-BE" altLang="en-US" dirty="0" smtClean="0"/>
          </a:p>
          <a:p>
            <a:pPr eaLnBrk="1" hangingPunct="1">
              <a:buClr>
                <a:srgbClr val="FF0000"/>
              </a:buClr>
              <a:buFont typeface="Wingdings" pitchFamily="2" charset="2"/>
              <a:buNone/>
              <a:defRPr/>
            </a:pPr>
            <a:r>
              <a:rPr lang="fr-BE" altLang="en-US" dirty="0" smtClean="0"/>
              <a:t>ERCC </a:t>
            </a:r>
            <a:r>
              <a:rPr lang="fr-BE" altLang="en-US" dirty="0" err="1" smtClean="0"/>
              <a:t>facilitates</a:t>
            </a:r>
            <a:r>
              <a:rPr lang="fr-BE" altLang="en-US" dirty="0" smtClean="0"/>
              <a:t> mobilisation, </a:t>
            </a:r>
            <a:r>
              <a:rPr lang="fr-BE" altLang="en-US" dirty="0" err="1" smtClean="0"/>
              <a:t>deployment</a:t>
            </a:r>
            <a:r>
              <a:rPr lang="fr-BE" altLang="en-US" dirty="0" smtClean="0"/>
              <a:t> and coordination of ressources</a:t>
            </a:r>
          </a:p>
          <a:p>
            <a:pPr eaLnBrk="1" hangingPunct="1"/>
            <a:endParaRPr lang="en-US" altLang="en-US" dirty="0"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29554" indent="-280597" eaLnBrk="0" hangingPunct="0">
              <a:defRPr sz="1200">
                <a:solidFill>
                  <a:srgbClr val="0F5494"/>
                </a:solidFill>
                <a:latin typeface="Verdana" pitchFamily="34" charset="0"/>
              </a:defRPr>
            </a:lvl2pPr>
            <a:lvl3pPr marL="1122390" indent="-224478" eaLnBrk="0" hangingPunct="0">
              <a:defRPr sz="1200">
                <a:solidFill>
                  <a:srgbClr val="0F5494"/>
                </a:solidFill>
                <a:latin typeface="Verdana" pitchFamily="34" charset="0"/>
              </a:defRPr>
            </a:lvl3pPr>
            <a:lvl4pPr marL="1571346" indent="-224478" eaLnBrk="0" hangingPunct="0">
              <a:defRPr sz="1200">
                <a:solidFill>
                  <a:srgbClr val="0F5494"/>
                </a:solidFill>
                <a:latin typeface="Verdana" pitchFamily="34" charset="0"/>
              </a:defRPr>
            </a:lvl4pPr>
            <a:lvl5pPr marL="2020302" indent="-224478" eaLnBrk="0" hangingPunct="0">
              <a:defRPr sz="1200">
                <a:solidFill>
                  <a:srgbClr val="0F5494"/>
                </a:solidFill>
                <a:latin typeface="Verdana" pitchFamily="34" charset="0"/>
              </a:defRPr>
            </a:lvl5pPr>
            <a:lvl6pPr marL="2469258" indent="-224478" eaLnBrk="0" fontAlgn="base" hangingPunct="0">
              <a:spcBef>
                <a:spcPct val="0"/>
              </a:spcBef>
              <a:spcAft>
                <a:spcPct val="0"/>
              </a:spcAft>
              <a:defRPr sz="1200">
                <a:solidFill>
                  <a:srgbClr val="0F5494"/>
                </a:solidFill>
                <a:latin typeface="Verdana" pitchFamily="34" charset="0"/>
              </a:defRPr>
            </a:lvl6pPr>
            <a:lvl7pPr marL="2918215" indent="-224478" eaLnBrk="0" fontAlgn="base" hangingPunct="0">
              <a:spcBef>
                <a:spcPct val="0"/>
              </a:spcBef>
              <a:spcAft>
                <a:spcPct val="0"/>
              </a:spcAft>
              <a:defRPr sz="1200">
                <a:solidFill>
                  <a:srgbClr val="0F5494"/>
                </a:solidFill>
                <a:latin typeface="Verdana" pitchFamily="34" charset="0"/>
              </a:defRPr>
            </a:lvl7pPr>
            <a:lvl8pPr marL="3367170" indent="-224478" eaLnBrk="0" fontAlgn="base" hangingPunct="0">
              <a:spcBef>
                <a:spcPct val="0"/>
              </a:spcBef>
              <a:spcAft>
                <a:spcPct val="0"/>
              </a:spcAft>
              <a:defRPr sz="1200">
                <a:solidFill>
                  <a:srgbClr val="0F5494"/>
                </a:solidFill>
                <a:latin typeface="Verdana" pitchFamily="34" charset="0"/>
              </a:defRPr>
            </a:lvl8pPr>
            <a:lvl9pPr marL="3816127" indent="-224478" eaLnBrk="0" fontAlgn="base" hangingPunct="0">
              <a:spcBef>
                <a:spcPct val="0"/>
              </a:spcBef>
              <a:spcAft>
                <a:spcPct val="0"/>
              </a:spcAft>
              <a:defRPr sz="1200">
                <a:solidFill>
                  <a:srgbClr val="0F5494"/>
                </a:solidFill>
                <a:latin typeface="Verdana" pitchFamily="34" charset="0"/>
              </a:defRPr>
            </a:lvl9pPr>
          </a:lstStyle>
          <a:p>
            <a:pPr eaLnBrk="1" hangingPunct="1"/>
            <a:fld id="{26ADCBDE-0989-4F87-8E1B-E90D35CADC11}" type="slidenum">
              <a:rPr lang="en-GB" altLang="en-US" smtClean="0">
                <a:solidFill>
                  <a:srgbClr val="000000"/>
                </a:solidFill>
                <a:latin typeface="Arial" charset="0"/>
              </a:rPr>
              <a:pPr eaLnBrk="1" hangingPunct="1"/>
              <a:t>5</a:t>
            </a:fld>
            <a:endParaRPr lang="en-GB" altLang="en-US" smtClean="0">
              <a:solidFill>
                <a:srgbClr val="000000"/>
              </a:solidFill>
              <a:latin typeface="Arial" charset="0"/>
            </a:endParaRPr>
          </a:p>
        </p:txBody>
      </p:sp>
    </p:spTree>
    <p:extLst>
      <p:ext uri="{BB962C8B-B14F-4D97-AF65-F5344CB8AC3E}">
        <p14:creationId xmlns:p14="http://schemas.microsoft.com/office/powerpoint/2010/main" val="351651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EUCPM </a:t>
            </a:r>
            <a:r>
              <a:rPr lang="fr-BE" dirty="0" err="1"/>
              <a:t>reacts</a:t>
            </a:r>
            <a:r>
              <a:rPr lang="fr-BE" dirty="0"/>
              <a:t> to </a:t>
            </a:r>
            <a:r>
              <a:rPr lang="fr-BE" dirty="0" err="1"/>
              <a:t>very</a:t>
            </a:r>
            <a:r>
              <a:rPr lang="fr-BE" dirty="0"/>
              <a:t> diverses </a:t>
            </a:r>
            <a:r>
              <a:rPr lang="fr-BE" dirty="0" err="1"/>
              <a:t>disasters</a:t>
            </a:r>
            <a:endParaRPr lang="fr-BE" dirty="0"/>
          </a:p>
          <a:p>
            <a:endParaRPr lang="fr-BE" dirty="0"/>
          </a:p>
          <a:p>
            <a:pPr eaLnBrk="1" hangingPunct="1">
              <a:lnSpc>
                <a:spcPct val="80000"/>
              </a:lnSpc>
              <a:spcBef>
                <a:spcPct val="0"/>
              </a:spcBef>
              <a:buClr>
                <a:schemeClr val="accent2">
                  <a:lumMod val="75000"/>
                </a:schemeClr>
              </a:buClr>
              <a:buFont typeface="Wingdings" panose="05000000000000000000" pitchFamily="2" charset="2"/>
              <a:buChar char="§"/>
            </a:pPr>
            <a:r>
              <a:rPr lang="en-US" b="1" dirty="0"/>
              <a:t>Natural disasters</a:t>
            </a:r>
            <a:r>
              <a:rPr lang="en-US" dirty="0"/>
              <a:t> </a:t>
            </a:r>
          </a:p>
          <a:p>
            <a:pPr eaLnBrk="1" hangingPunct="1">
              <a:lnSpc>
                <a:spcPct val="80000"/>
              </a:lnSpc>
              <a:spcBef>
                <a:spcPct val="0"/>
              </a:spcBef>
              <a:buClr>
                <a:schemeClr val="accent2">
                  <a:lumMod val="75000"/>
                </a:schemeClr>
              </a:buClr>
              <a:buFont typeface="Wingdings" panose="05000000000000000000" pitchFamily="2" charset="2"/>
              <a:buNone/>
            </a:pPr>
            <a:r>
              <a:rPr lang="en-US" dirty="0"/>
              <a:t>Floods, earthquakes, forest fires, cyclones</a:t>
            </a:r>
            <a:br>
              <a:rPr lang="en-US" dirty="0"/>
            </a:br>
            <a:endParaRPr lang="en-US" dirty="0"/>
          </a:p>
          <a:p>
            <a:pPr eaLnBrk="1" hangingPunct="1">
              <a:lnSpc>
                <a:spcPct val="80000"/>
              </a:lnSpc>
              <a:spcBef>
                <a:spcPct val="0"/>
              </a:spcBef>
              <a:buClr>
                <a:schemeClr val="accent2">
                  <a:lumMod val="75000"/>
                </a:schemeClr>
              </a:buClr>
              <a:buFont typeface="Wingdings" panose="05000000000000000000" pitchFamily="2" charset="2"/>
              <a:buChar char="§"/>
            </a:pPr>
            <a:r>
              <a:rPr lang="en-US" b="1" dirty="0"/>
              <a:t>Manmade disasters</a:t>
            </a:r>
            <a:endParaRPr lang="en-US" dirty="0"/>
          </a:p>
          <a:p>
            <a:pPr eaLnBrk="1" hangingPunct="1">
              <a:lnSpc>
                <a:spcPct val="80000"/>
              </a:lnSpc>
              <a:spcBef>
                <a:spcPct val="0"/>
              </a:spcBef>
              <a:buClr>
                <a:schemeClr val="accent2">
                  <a:lumMod val="75000"/>
                </a:schemeClr>
              </a:buClr>
              <a:buFont typeface="Wingdings" panose="05000000000000000000" pitchFamily="2" charset="2"/>
              <a:buNone/>
            </a:pPr>
            <a:r>
              <a:rPr lang="en-US" dirty="0"/>
              <a:t>Environmental disasters </a:t>
            </a:r>
          </a:p>
          <a:p>
            <a:pPr eaLnBrk="1" hangingPunct="1">
              <a:lnSpc>
                <a:spcPct val="80000"/>
              </a:lnSpc>
              <a:spcBef>
                <a:spcPct val="0"/>
              </a:spcBef>
              <a:buClr>
                <a:schemeClr val="accent2">
                  <a:lumMod val="75000"/>
                </a:schemeClr>
              </a:buClr>
              <a:buFont typeface="Wingdings" panose="05000000000000000000" pitchFamily="2" charset="2"/>
              <a:buNone/>
            </a:pPr>
            <a:r>
              <a:rPr lang="en-US" dirty="0"/>
              <a:t>Complex emergencies (Iraq, Syria)</a:t>
            </a:r>
            <a:br>
              <a:rPr lang="en-US" dirty="0"/>
            </a:br>
            <a:endParaRPr lang="en-US" dirty="0"/>
          </a:p>
          <a:p>
            <a:pPr eaLnBrk="1" hangingPunct="1">
              <a:lnSpc>
                <a:spcPct val="80000"/>
              </a:lnSpc>
              <a:spcBef>
                <a:spcPct val="0"/>
              </a:spcBef>
              <a:buClr>
                <a:schemeClr val="accent2">
                  <a:lumMod val="75000"/>
                </a:schemeClr>
              </a:buClr>
              <a:buFont typeface="Wingdings" panose="05000000000000000000" pitchFamily="2" charset="2"/>
              <a:buChar char="§"/>
            </a:pPr>
            <a:r>
              <a:rPr lang="en-US" b="1" dirty="0"/>
              <a:t>Health emergencies</a:t>
            </a:r>
            <a:endParaRPr lang="en-US" dirty="0"/>
          </a:p>
          <a:p>
            <a:pPr eaLnBrk="1" hangingPunct="1">
              <a:lnSpc>
                <a:spcPct val="80000"/>
              </a:lnSpc>
              <a:spcBef>
                <a:spcPct val="0"/>
              </a:spcBef>
              <a:buClr>
                <a:schemeClr val="accent2">
                  <a:lumMod val="75000"/>
                </a:schemeClr>
              </a:buClr>
              <a:buFont typeface="Wingdings" panose="05000000000000000000" pitchFamily="2" charset="2"/>
              <a:buNone/>
            </a:pPr>
            <a:r>
              <a:rPr lang="en-US" dirty="0"/>
              <a:t>Ebola epidemic – West Africa</a:t>
            </a:r>
          </a:p>
          <a:p>
            <a:pPr eaLnBrk="1" hangingPunct="1">
              <a:lnSpc>
                <a:spcPct val="80000"/>
              </a:lnSpc>
              <a:spcBef>
                <a:spcPct val="0"/>
              </a:spcBef>
              <a:buClr>
                <a:schemeClr val="accent2">
                  <a:lumMod val="75000"/>
                </a:schemeClr>
              </a:buClr>
              <a:buFont typeface="Wingdings" panose="05000000000000000000" pitchFamily="2" charset="2"/>
              <a:buNone/>
            </a:pPr>
            <a:r>
              <a:rPr lang="en-US" dirty="0"/>
              <a:t>Yellow Fever - Democratic Republic of Congo </a:t>
            </a:r>
            <a:br>
              <a:rPr lang="en-US" dirty="0"/>
            </a:br>
            <a:endParaRPr lang="en-US" dirty="0"/>
          </a:p>
          <a:p>
            <a:pPr eaLnBrk="1" hangingPunct="1">
              <a:lnSpc>
                <a:spcPct val="80000"/>
              </a:lnSpc>
              <a:spcBef>
                <a:spcPct val="0"/>
              </a:spcBef>
              <a:buClr>
                <a:schemeClr val="accent2">
                  <a:lumMod val="75000"/>
                </a:schemeClr>
              </a:buClr>
              <a:buFont typeface="Wingdings" panose="05000000000000000000" pitchFamily="2" charset="2"/>
              <a:buChar char="§"/>
            </a:pPr>
            <a:r>
              <a:rPr lang="en-US" b="1" dirty="0"/>
              <a:t>Assistance to </a:t>
            </a:r>
            <a:r>
              <a:rPr lang="en-US" b="1" u="sng" dirty="0"/>
              <a:t>consular support</a:t>
            </a:r>
            <a:endParaRPr lang="en-US" u="sng" dirty="0"/>
          </a:p>
          <a:p>
            <a:pPr eaLnBrk="1" hangingPunct="1">
              <a:lnSpc>
                <a:spcPct val="80000"/>
              </a:lnSpc>
              <a:spcBef>
                <a:spcPct val="0"/>
              </a:spcBef>
              <a:buClr>
                <a:schemeClr val="accent2">
                  <a:lumMod val="75000"/>
                </a:schemeClr>
              </a:buClr>
              <a:buFont typeface="Wingdings" panose="05000000000000000000" pitchFamily="2" charset="2"/>
              <a:buNone/>
            </a:pPr>
            <a:r>
              <a:rPr lang="en-US" dirty="0"/>
              <a:t>Terrorist attacks (medical evacuation Mumbai)</a:t>
            </a:r>
          </a:p>
          <a:p>
            <a:pPr eaLnBrk="1" hangingPunct="1">
              <a:lnSpc>
                <a:spcPct val="80000"/>
              </a:lnSpc>
              <a:spcBef>
                <a:spcPct val="0"/>
              </a:spcBef>
              <a:buClr>
                <a:schemeClr val="accent2">
                  <a:lumMod val="75000"/>
                </a:schemeClr>
              </a:buClr>
              <a:buFont typeface="Wingdings" panose="05000000000000000000" pitchFamily="2" charset="2"/>
              <a:buNone/>
            </a:pPr>
            <a:r>
              <a:rPr lang="en-US" dirty="0"/>
              <a:t>Evacuation of EU citizens </a:t>
            </a:r>
            <a:r>
              <a:rPr lang="en-US" dirty="0">
                <a:sym typeface="Wingdings" panose="05000000000000000000" pitchFamily="2" charset="2"/>
              </a:rPr>
              <a:t> transport </a:t>
            </a:r>
            <a:r>
              <a:rPr lang="en-US" dirty="0" err="1">
                <a:sym typeface="Wingdings" panose="05000000000000000000" pitchFamily="2" charset="2"/>
              </a:rPr>
              <a:t>cofinancing</a:t>
            </a:r>
            <a:endParaRPr lang="en-US" dirty="0"/>
          </a:p>
        </p:txBody>
      </p:sp>
      <p:sp>
        <p:nvSpPr>
          <p:cNvPr id="4" name="Slide Number Placeholder 3"/>
          <p:cNvSpPr>
            <a:spLocks noGrp="1"/>
          </p:cNvSpPr>
          <p:nvPr>
            <p:ph type="sldNum" sz="quarter" idx="10"/>
          </p:nvPr>
        </p:nvSpPr>
        <p:spPr/>
        <p:txBody>
          <a:bodyPr/>
          <a:lstStyle/>
          <a:p>
            <a:fld id="{3C10372B-BCAB-4FDE-B7CD-2827DA0F1197}" type="slidenum">
              <a:rPr lang="en-GB" altLang="en-US" smtClean="0"/>
              <a:pPr/>
              <a:t>7</a:t>
            </a:fld>
            <a:endParaRPr lang="en-GB" altLang="en-US"/>
          </a:p>
        </p:txBody>
      </p:sp>
    </p:spTree>
    <p:extLst>
      <p:ext uri="{BB962C8B-B14F-4D97-AF65-F5344CB8AC3E}">
        <p14:creationId xmlns:p14="http://schemas.microsoft.com/office/powerpoint/2010/main" val="51014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err="1" smtClean="0"/>
              <a:t>Some</a:t>
            </a:r>
            <a:r>
              <a:rPr lang="fr-BE" b="1" dirty="0" smtClean="0"/>
              <a:t> </a:t>
            </a:r>
            <a:r>
              <a:rPr lang="fr-BE" b="1" dirty="0" err="1" smtClean="0"/>
              <a:t>examples</a:t>
            </a:r>
            <a:r>
              <a:rPr lang="fr-BE" b="1" dirty="0" smtClean="0"/>
              <a:t> of assistance </a:t>
            </a:r>
            <a:r>
              <a:rPr lang="fr-BE" b="1" dirty="0" err="1" smtClean="0"/>
              <a:t>delivered</a:t>
            </a:r>
            <a:endParaRPr lang="en-GB" b="1" dirty="0"/>
          </a:p>
        </p:txBody>
      </p:sp>
      <p:sp>
        <p:nvSpPr>
          <p:cNvPr id="4" name="Slide Number Placeholder 3"/>
          <p:cNvSpPr>
            <a:spLocks noGrp="1"/>
          </p:cNvSpPr>
          <p:nvPr>
            <p:ph type="sldNum" sz="quarter" idx="10"/>
          </p:nvPr>
        </p:nvSpPr>
        <p:spPr/>
        <p:txBody>
          <a:bodyPr/>
          <a:lstStyle/>
          <a:p>
            <a:pPr defTabSz="922721"/>
            <a:fld id="{3C10372B-BCAB-4FDE-B7CD-2827DA0F1197}" type="slidenum">
              <a:rPr lang="en-GB" altLang="en-US">
                <a:solidFill>
                  <a:srgbClr val="000000"/>
                </a:solidFill>
              </a:rPr>
              <a:pPr defTabSz="922721"/>
              <a:t>8</a:t>
            </a:fld>
            <a:endParaRPr lang="en-GB" altLang="en-US">
              <a:solidFill>
                <a:srgbClr val="000000"/>
              </a:solidFill>
            </a:endParaRPr>
          </a:p>
        </p:txBody>
      </p:sp>
    </p:spTree>
    <p:extLst>
      <p:ext uri="{BB962C8B-B14F-4D97-AF65-F5344CB8AC3E}">
        <p14:creationId xmlns:p14="http://schemas.microsoft.com/office/powerpoint/2010/main" val="176375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effectLst/>
              </a:rPr>
              <a:t>The revised Union Civil Protection Mechanism will bolster the European civil protection system in order to respond to more frequent natural disasters and a changing risk landscape by investing in a better response, prevention and preparedness capacity of Member States. </a:t>
            </a:r>
          </a:p>
          <a:p>
            <a:pPr lvl="0"/>
            <a:endParaRPr lang="en-GB" dirty="0" smtClean="0">
              <a:effectLst/>
            </a:endParaRPr>
          </a:p>
          <a:p>
            <a:pPr lvl="0"/>
            <a:r>
              <a:rPr lang="en-US" sz="1200" b="1" kern="1200" dirty="0" smtClean="0">
                <a:solidFill>
                  <a:schemeClr val="tx1"/>
                </a:solidFill>
                <a:effectLst/>
                <a:latin typeface="Arial" charset="0"/>
                <a:ea typeface="+mn-ea"/>
                <a:cs typeface="+mn-cs"/>
              </a:rPr>
              <a:t>The EU will strengthen its response capacities through:</a:t>
            </a:r>
            <a:endParaRPr lang="en-GB" sz="1200" b="1"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Establishing, in collaboration with Member States, an additional reserve of capacities to respond to disasters. Such capacities would include firefighting planes, as well as other means to respond to situations such as medical emergencies or CBRN (chemical biological radiological and nuclear) incidents.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Co-financing the operational costs and development of </a:t>
            </a:r>
            <a:r>
              <a:rPr lang="en-GB" sz="1200" kern="1200" dirty="0" err="1" smtClean="0">
                <a:solidFill>
                  <a:schemeClr val="tx1"/>
                </a:solidFill>
                <a:effectLst/>
                <a:latin typeface="Arial" charset="0"/>
                <a:ea typeface="+mn-ea"/>
                <a:cs typeface="+mn-cs"/>
              </a:rPr>
              <a:t>rescEU</a:t>
            </a:r>
            <a:r>
              <a:rPr lang="en-GB" sz="1200" kern="1200" dirty="0" smtClean="0">
                <a:solidFill>
                  <a:schemeClr val="tx1"/>
                </a:solidFill>
                <a:effectLst/>
                <a:latin typeface="Arial" charset="0"/>
                <a:ea typeface="+mn-ea"/>
                <a:cs typeface="+mn-cs"/>
              </a:rPr>
              <a:t> capacities when used for the Union Civil Protection Mechanism’s operations;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Increasing financial support for capacities registered in the European Civil Protection Pool, including adaptation, repair, operational costs (inside the EU) and transport costs (outside the EU).</a:t>
            </a:r>
          </a:p>
          <a:p>
            <a:r>
              <a:rPr lang="en-GB" sz="1200" kern="1200" dirty="0" smtClean="0">
                <a:solidFill>
                  <a:schemeClr val="tx1"/>
                </a:solidFill>
                <a:effectLst/>
                <a:latin typeface="Arial" charset="0"/>
                <a:ea typeface="+mn-ea"/>
                <a:cs typeface="+mn-cs"/>
              </a:rPr>
              <a:t> </a:t>
            </a:r>
          </a:p>
          <a:p>
            <a:pPr lvl="0"/>
            <a:r>
              <a:rPr lang="en-US" sz="1200" b="1" kern="1200" dirty="0" smtClean="0">
                <a:solidFill>
                  <a:schemeClr val="tx1"/>
                </a:solidFill>
                <a:effectLst/>
                <a:latin typeface="Arial" charset="0"/>
                <a:ea typeface="+mn-ea"/>
                <a:cs typeface="+mn-cs"/>
              </a:rPr>
              <a:t>The</a:t>
            </a:r>
            <a:r>
              <a:rPr lang="en-GB" sz="1200" b="1" kern="1200" dirty="0" smtClean="0">
                <a:solidFill>
                  <a:schemeClr val="tx1"/>
                </a:solidFill>
                <a:effectLst/>
                <a:latin typeface="Arial" charset="0"/>
                <a:ea typeface="+mn-ea"/>
                <a:cs typeface="+mn-cs"/>
              </a:rPr>
              <a:t> EU will also step up support for Member States to improve their disaster risk management by:</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Establishing a simplified reporting framework, focusing on key risks of cross-border nature and risks of low probability with high impact;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Helping Member States to increase preparedness and prevention measures by stimulating dialogue and exchange of knowledge, including deployment of experts and offering recommendations;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Setting up of a new EU Civil Protection Knowledge Network.</a:t>
            </a:r>
          </a:p>
          <a:p>
            <a:endParaRPr lang="en-GB" dirty="0"/>
          </a:p>
        </p:txBody>
      </p:sp>
      <p:sp>
        <p:nvSpPr>
          <p:cNvPr id="4" name="Slide Number Placeholder 3"/>
          <p:cNvSpPr>
            <a:spLocks noGrp="1"/>
          </p:cNvSpPr>
          <p:nvPr>
            <p:ph type="sldNum" sz="quarter" idx="10"/>
          </p:nvPr>
        </p:nvSpPr>
        <p:spPr/>
        <p:txBody>
          <a:bodyPr/>
          <a:lstStyle/>
          <a:p>
            <a:fld id="{3C10372B-BCAB-4FDE-B7CD-2827DA0F1197}" type="slidenum">
              <a:rPr lang="en-GB" altLang="en-US" smtClean="0"/>
              <a:pPr/>
              <a:t>10</a:t>
            </a:fld>
            <a:endParaRPr lang="en-GB" altLang="en-US"/>
          </a:p>
        </p:txBody>
      </p:sp>
    </p:spTree>
    <p:extLst>
      <p:ext uri="{BB962C8B-B14F-4D97-AF65-F5344CB8AC3E}">
        <p14:creationId xmlns:p14="http://schemas.microsoft.com/office/powerpoint/2010/main" val="234324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4178536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ata.consilium.europa.eu/doc/document/ST-5536-2019-INIT/en/pdf"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hyperlink" Target="mailto:apostolos.nikolaidis@ec.europa.eu" TargetMode="External"/><Relationship Id="rId1" Type="http://schemas.openxmlformats.org/officeDocument/2006/relationships/slideLayout" Target="../slideLayouts/slideLayout2.xml"/><Relationship Id="rId6" Type="http://schemas.openxmlformats.org/officeDocument/2006/relationships/hyperlink" Target="http://ec.europa.eu/echo" TargetMode="External"/><Relationship Id="rId11" Type="http://schemas.openxmlformats.org/officeDocument/2006/relationships/image" Target="../media/image32.pn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124744"/>
            <a:ext cx="8784976" cy="5770811"/>
          </a:xfrm>
          <a:prstGeom prst="rect">
            <a:avLst/>
          </a:prstGeom>
        </p:spPr>
        <p:txBody>
          <a:bodyPr wrap="square">
            <a:spAutoFit/>
          </a:bodyPr>
          <a:lstStyle/>
          <a:p>
            <a:pPr marL="0" lvl="1" algn="ctr">
              <a:lnSpc>
                <a:spcPct val="150000"/>
              </a:lnSpc>
              <a:spcBef>
                <a:spcPts val="0"/>
              </a:spcBef>
              <a:spcAft>
                <a:spcPts val="0"/>
              </a:spcAft>
            </a:pPr>
            <a:endParaRPr lang="en-GB" sz="1400" dirty="0" smtClean="0"/>
          </a:p>
          <a:p>
            <a:pPr marL="0" lvl="1" algn="ctr">
              <a:lnSpc>
                <a:spcPct val="150000"/>
              </a:lnSpc>
              <a:spcBef>
                <a:spcPts val="0"/>
              </a:spcBef>
              <a:spcAft>
                <a:spcPts val="0"/>
              </a:spcAft>
            </a:pPr>
            <a:r>
              <a:rPr lang="en-GB" sz="2000" dirty="0" smtClean="0"/>
              <a:t>Hybrid Threats &amp; Resilience through Civil Preparedness </a:t>
            </a:r>
          </a:p>
          <a:p>
            <a:pPr marL="0" lvl="1" algn="ctr">
              <a:lnSpc>
                <a:spcPct val="150000"/>
              </a:lnSpc>
              <a:spcBef>
                <a:spcPts val="0"/>
              </a:spcBef>
              <a:spcAft>
                <a:spcPts val="0"/>
              </a:spcAft>
            </a:pPr>
            <a:r>
              <a:rPr lang="en-US" sz="2000" dirty="0" smtClean="0"/>
              <a:t>An EU View</a:t>
            </a:r>
            <a:endParaRPr lang="en-GB" sz="1900" dirty="0"/>
          </a:p>
          <a:p>
            <a:pPr marL="0" lvl="1" algn="ctr">
              <a:lnSpc>
                <a:spcPct val="150000"/>
              </a:lnSpc>
              <a:spcBef>
                <a:spcPts val="0"/>
              </a:spcBef>
              <a:spcAft>
                <a:spcPts val="0"/>
              </a:spcAft>
            </a:pPr>
            <a:endParaRPr lang="fr-BE" altLang="en-US" sz="2400" dirty="0"/>
          </a:p>
          <a:p>
            <a:pPr marL="0" lvl="1" algn="ctr">
              <a:lnSpc>
                <a:spcPct val="150000"/>
              </a:lnSpc>
              <a:spcBef>
                <a:spcPts val="0"/>
              </a:spcBef>
              <a:spcAft>
                <a:spcPts val="0"/>
              </a:spcAft>
            </a:pPr>
            <a:endParaRPr lang="fr-BE" altLang="en-US" sz="2600" dirty="0" smtClean="0"/>
          </a:p>
          <a:p>
            <a:pPr marL="0" lvl="1" algn="ctr">
              <a:lnSpc>
                <a:spcPct val="150000"/>
              </a:lnSpc>
              <a:spcBef>
                <a:spcPts val="0"/>
              </a:spcBef>
              <a:spcAft>
                <a:spcPts val="0"/>
              </a:spcAft>
            </a:pPr>
            <a:r>
              <a:rPr lang="en-GB" sz="2000" dirty="0" smtClean="0">
                <a:solidFill>
                  <a:schemeClr val="bg1"/>
                </a:solidFill>
                <a:latin typeface="Arial" pitchFamily="34" charset="0"/>
                <a:cs typeface="Arial" pitchFamily="34" charset="0"/>
              </a:rPr>
              <a:t> </a:t>
            </a:r>
            <a:endParaRPr lang="en-GB" sz="2000" dirty="0">
              <a:solidFill>
                <a:schemeClr val="bg1"/>
              </a:solidFill>
              <a:latin typeface="Arial" pitchFamily="34" charset="0"/>
              <a:cs typeface="Arial" pitchFamily="34" charset="0"/>
            </a:endParaRPr>
          </a:p>
          <a:p>
            <a:pPr marL="0" lvl="1" algn="ctr">
              <a:lnSpc>
                <a:spcPct val="150000"/>
              </a:lnSpc>
              <a:spcBef>
                <a:spcPts val="0"/>
              </a:spcBef>
              <a:spcAft>
                <a:spcPts val="0"/>
              </a:spcAft>
            </a:pPr>
            <a:endParaRPr lang="de-DE" sz="2000" dirty="0" smtClean="0">
              <a:solidFill>
                <a:schemeClr val="bg1"/>
              </a:solidFill>
              <a:latin typeface="Arial" pitchFamily="34" charset="0"/>
              <a:cs typeface="Arial" pitchFamily="34" charset="0"/>
            </a:endParaRPr>
          </a:p>
          <a:p>
            <a:pPr marL="0" lvl="1" algn="ctr">
              <a:lnSpc>
                <a:spcPct val="150000"/>
              </a:lnSpc>
              <a:spcBef>
                <a:spcPts val="0"/>
              </a:spcBef>
              <a:spcAft>
                <a:spcPts val="0"/>
              </a:spcAft>
            </a:pPr>
            <a:endParaRPr lang="de-DE" sz="800" dirty="0">
              <a:solidFill>
                <a:schemeClr val="bg1"/>
              </a:solidFill>
              <a:latin typeface="Arial" pitchFamily="34" charset="0"/>
              <a:cs typeface="Arial" pitchFamily="34" charset="0"/>
            </a:endParaRPr>
          </a:p>
          <a:p>
            <a:pPr marL="342900" indent="-342900" algn="ctr"/>
            <a:endParaRPr lang="en-GB" altLang="en-US" sz="400" kern="0" dirty="0" smtClean="0">
              <a:solidFill>
                <a:schemeClr val="bg1"/>
              </a:solidFill>
              <a:latin typeface="Arial" charset="0"/>
              <a:cs typeface="Arial" charset="0"/>
            </a:endParaRPr>
          </a:p>
          <a:p>
            <a:pPr marL="342900" indent="-342900" algn="ctr"/>
            <a:endParaRPr lang="en-GB" altLang="en-US" sz="1000" kern="0" dirty="0" smtClean="0">
              <a:solidFill>
                <a:schemeClr val="bg1"/>
              </a:solidFill>
              <a:latin typeface="Arial" charset="0"/>
              <a:cs typeface="Arial" charset="0"/>
            </a:endParaRPr>
          </a:p>
          <a:p>
            <a:pPr marL="342900" indent="-342900" algn="ctr"/>
            <a:r>
              <a:rPr lang="en-GB" sz="1900" dirty="0" smtClean="0">
                <a:latin typeface="+mj-lt"/>
                <a:cs typeface="Arial" panose="020B0604020202020204" pitchFamily="34" charset="0"/>
              </a:rPr>
              <a:t>NATO CIMIC Leaders’ Conference </a:t>
            </a:r>
            <a:endParaRPr lang="de-DE" altLang="en-US" sz="1700" b="0" dirty="0" smtClean="0">
              <a:solidFill>
                <a:schemeClr val="bg1"/>
              </a:solidFill>
              <a:latin typeface="+mj-lt"/>
              <a:cs typeface="Arial" pitchFamily="34" charset="0"/>
            </a:endParaRPr>
          </a:p>
          <a:p>
            <a:pPr marL="342900" lvl="1" indent="-342900" algn="ctr"/>
            <a:endParaRPr lang="de-DE" altLang="en-US" sz="400" b="0" dirty="0" smtClean="0">
              <a:solidFill>
                <a:schemeClr val="bg1"/>
              </a:solidFill>
              <a:latin typeface="+mj-lt"/>
              <a:cs typeface="Arial" pitchFamily="34" charset="0"/>
            </a:endParaRPr>
          </a:p>
          <a:p>
            <a:pPr marL="342900" lvl="1" indent="-342900" algn="ctr"/>
            <a:r>
              <a:rPr lang="de-DE" altLang="en-US" sz="1400" b="0" dirty="0" smtClean="0">
                <a:solidFill>
                  <a:schemeClr val="bg1"/>
                </a:solidFill>
                <a:latin typeface="+mj-lt"/>
                <a:cs typeface="Arial" pitchFamily="34" charset="0"/>
              </a:rPr>
              <a:t>Tirana, 27 May 2019</a:t>
            </a:r>
          </a:p>
          <a:p>
            <a:pPr marL="342900" indent="-342900" algn="ctr"/>
            <a:endParaRPr lang="de-DE" altLang="en-US" sz="1800" b="0" kern="0" dirty="0" smtClean="0">
              <a:solidFill>
                <a:schemeClr val="bg1"/>
              </a:solidFill>
              <a:latin typeface="Arial" charset="0"/>
              <a:cs typeface="Arial" charset="0"/>
            </a:endParaRPr>
          </a:p>
          <a:p>
            <a:pPr marL="342900" lvl="1" indent="-342900" algn="ctr"/>
            <a:r>
              <a:rPr lang="en-GB" sz="1600" dirty="0" smtClean="0">
                <a:solidFill>
                  <a:schemeClr val="bg1"/>
                </a:solidFill>
                <a:latin typeface="Arial" pitchFamily="34" charset="0"/>
                <a:cs typeface="Arial" pitchFamily="34" charset="0"/>
              </a:rPr>
              <a:t>Apostolos NIKOLAIDIS </a:t>
            </a:r>
            <a:endParaRPr lang="en-GB" sz="1600" dirty="0">
              <a:solidFill>
                <a:schemeClr val="bg1"/>
              </a:solidFill>
              <a:latin typeface="Arial" pitchFamily="34" charset="0"/>
              <a:cs typeface="Arial" pitchFamily="34" charset="0"/>
            </a:endParaRPr>
          </a:p>
          <a:p>
            <a:pPr marL="342900" lvl="1" indent="-342900" algn="ctr"/>
            <a:r>
              <a:rPr lang="de-DE" sz="1600" dirty="0" err="1" smtClean="0">
                <a:solidFill>
                  <a:schemeClr val="bg1"/>
                </a:solidFill>
                <a:latin typeface="Arial" pitchFamily="34" charset="0"/>
                <a:cs typeface="Arial" pitchFamily="34" charset="0"/>
              </a:rPr>
              <a:t>Civil</a:t>
            </a:r>
            <a:r>
              <a:rPr lang="de-DE" sz="1600" dirty="0" smtClean="0">
                <a:solidFill>
                  <a:schemeClr val="bg1"/>
                </a:solidFill>
                <a:latin typeface="Arial" pitchFamily="34" charset="0"/>
                <a:cs typeface="Arial" pitchFamily="34" charset="0"/>
              </a:rPr>
              <a:t>-Military Relations Officer</a:t>
            </a:r>
            <a:endParaRPr lang="de-DE" sz="1600" b="0" dirty="0" smtClean="0">
              <a:solidFill>
                <a:schemeClr val="bg1"/>
              </a:solidFill>
              <a:latin typeface="Arial" pitchFamily="34" charset="0"/>
              <a:cs typeface="Arial" pitchFamily="34" charset="0"/>
            </a:endParaRPr>
          </a:p>
          <a:p>
            <a:pPr marL="342900" lvl="1" indent="-342900" algn="ctr"/>
            <a:r>
              <a:rPr lang="en-GB" sz="1500" dirty="0">
                <a:solidFill>
                  <a:schemeClr val="bg1"/>
                </a:solidFill>
                <a:latin typeface="Arial" pitchFamily="34" charset="0"/>
                <a:cs typeface="Arial" pitchFamily="34" charset="0"/>
              </a:rPr>
              <a:t>European Commission</a:t>
            </a:r>
          </a:p>
          <a:p>
            <a:pPr marL="342900" lvl="1" indent="-342900" algn="ctr"/>
            <a:r>
              <a:rPr lang="en-GB" sz="1300" b="0" dirty="0">
                <a:solidFill>
                  <a:schemeClr val="bg1"/>
                </a:solidFill>
                <a:latin typeface="Arial" pitchFamily="34" charset="0"/>
                <a:cs typeface="Arial" pitchFamily="34" charset="0"/>
              </a:rPr>
              <a:t>Directorate-General for European Civil Protection and Humanitarian Aid Operations (</a:t>
            </a:r>
            <a:r>
              <a:rPr lang="en-GB" sz="1300" dirty="0">
                <a:solidFill>
                  <a:schemeClr val="bg1"/>
                </a:solidFill>
                <a:latin typeface="Arial" pitchFamily="34" charset="0"/>
                <a:cs typeface="Arial" pitchFamily="34" charset="0"/>
              </a:rPr>
              <a:t>DG ECHO</a:t>
            </a:r>
            <a:r>
              <a:rPr lang="en-GB" sz="1300" b="0" dirty="0" smtClean="0">
                <a:solidFill>
                  <a:schemeClr val="bg1"/>
                </a:solidFill>
                <a:latin typeface="Arial" pitchFamily="34" charset="0"/>
                <a:cs typeface="Arial" pitchFamily="34" charset="0"/>
              </a:rPr>
              <a:t>) </a:t>
            </a:r>
            <a:endParaRPr lang="de-DE" sz="1300" b="0" dirty="0" smtClean="0">
              <a:solidFill>
                <a:schemeClr val="bg1"/>
              </a:solidFill>
              <a:latin typeface="Arial" pitchFamily="34" charset="0"/>
              <a:cs typeface="Arial" pitchFamily="34" charset="0"/>
            </a:endParaRPr>
          </a:p>
          <a:p>
            <a:pPr marL="342900" lvl="1" indent="-342900" algn="ctr"/>
            <a:r>
              <a:rPr lang="de-DE" sz="1300" b="0" dirty="0" smtClean="0">
                <a:solidFill>
                  <a:schemeClr val="bg1"/>
                </a:solidFill>
                <a:latin typeface="Arial" pitchFamily="34" charset="0"/>
                <a:cs typeface="Arial" pitchFamily="34" charset="0"/>
              </a:rPr>
              <a:t>Unit E1</a:t>
            </a:r>
            <a:r>
              <a:rPr lang="de-DE" sz="1300" b="0" dirty="0" smtClean="0">
                <a:solidFill>
                  <a:schemeClr val="bg1"/>
                </a:solidFill>
                <a:latin typeface="Arial" pitchFamily="34" charset="0"/>
                <a:cs typeface="Arial" pitchFamily="34" charset="0"/>
              </a:rPr>
              <a:t>,</a:t>
            </a:r>
            <a:r>
              <a:rPr lang="en-GB" sz="1300" b="0" dirty="0" smtClean="0">
                <a:solidFill>
                  <a:schemeClr val="bg1"/>
                </a:solidFill>
                <a:latin typeface="Arial" pitchFamily="34" charset="0"/>
                <a:cs typeface="Arial" pitchFamily="34" charset="0"/>
              </a:rPr>
              <a:t> International &amp; </a:t>
            </a:r>
            <a:r>
              <a:rPr lang="en-GB" sz="1300" b="0" dirty="0" err="1" smtClean="0">
                <a:solidFill>
                  <a:schemeClr val="bg1"/>
                </a:solidFill>
                <a:latin typeface="Arial" pitchFamily="34" charset="0"/>
                <a:cs typeface="Arial" pitchFamily="34" charset="0"/>
              </a:rPr>
              <a:t>Interinstitutional</a:t>
            </a:r>
            <a:r>
              <a:rPr lang="en-GB" sz="1300" b="0" dirty="0" smtClean="0">
                <a:solidFill>
                  <a:schemeClr val="bg1"/>
                </a:solidFill>
                <a:latin typeface="Arial" pitchFamily="34" charset="0"/>
                <a:cs typeface="Arial" pitchFamily="34" charset="0"/>
              </a:rPr>
              <a:t> Relations, Legal Framework  </a:t>
            </a:r>
            <a:endParaRPr lang="de-DE" sz="1300" b="0" dirty="0">
              <a:solidFill>
                <a:schemeClr val="bg1"/>
              </a:solidFill>
              <a:latin typeface="Arial" pitchFamily="34" charset="0"/>
              <a:cs typeface="Arial" pitchFamily="34" charset="0"/>
            </a:endParaRPr>
          </a:p>
        </p:txBody>
      </p:sp>
      <p:pic>
        <p:nvPicPr>
          <p:cNvPr id="8"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28555" y="2636912"/>
            <a:ext cx="301533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free-islamic-course.org/images/tornado.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87624" y="2924944"/>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http://i.huffpost.com/gen/258929/thumbs/r-JAPAN-EARTHQUAKE-2011-large570.jp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b="7337"/>
          <a:stretch/>
        </p:blipFill>
        <p:spPr bwMode="auto">
          <a:xfrm>
            <a:off x="6166086" y="2958492"/>
            <a:ext cx="2977914" cy="1152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8261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gnuis\AppData\Local\Microsoft\Windows\Temporary Internet Files\Content.Outlook\MRNPXCVB\171213-New-Infographic_rescEU-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753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111951" y="2877757"/>
            <a:ext cx="4032049" cy="3666255"/>
          </a:xfrm>
          <a:prstGeom prst="rect">
            <a:avLst/>
          </a:prstGeom>
        </p:spPr>
      </p:pic>
      <p:pic>
        <p:nvPicPr>
          <p:cNvPr id="4" name="Picture 3"/>
          <p:cNvPicPr>
            <a:picLocks noChangeAspect="1"/>
          </p:cNvPicPr>
          <p:nvPr/>
        </p:nvPicPr>
        <p:blipFill>
          <a:blip r:embed="rId5"/>
          <a:stretch>
            <a:fillRect/>
          </a:stretch>
        </p:blipFill>
        <p:spPr>
          <a:xfrm>
            <a:off x="5111951" y="100913"/>
            <a:ext cx="3995691" cy="2661295"/>
          </a:xfrm>
          <a:prstGeom prst="rect">
            <a:avLst/>
          </a:prstGeom>
        </p:spPr>
      </p:pic>
    </p:spTree>
    <p:extLst>
      <p:ext uri="{BB962C8B-B14F-4D97-AF65-F5344CB8AC3E}">
        <p14:creationId xmlns:p14="http://schemas.microsoft.com/office/powerpoint/2010/main" val="2601471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844824"/>
            <a:ext cx="8229600" cy="4896544"/>
          </a:xfrm>
        </p:spPr>
        <p:txBody>
          <a:bodyPr/>
          <a:lstStyle/>
          <a:p>
            <a:pPr marL="400050" lvl="2" indent="0" algn="just"/>
            <a:endParaRPr lang="en-GB" sz="200" i="1" dirty="0" smtClean="0"/>
          </a:p>
          <a:p>
            <a:pPr marL="400050" lvl="2" indent="0" algn="just"/>
            <a:endParaRPr lang="en-GB" sz="1300" i="1" dirty="0" smtClean="0"/>
          </a:p>
          <a:p>
            <a:pPr marL="400050" lvl="2" indent="0" algn="just"/>
            <a:endParaRPr lang="en-GB" sz="1300" i="1" dirty="0"/>
          </a:p>
          <a:p>
            <a:pPr marL="400050" lvl="2" indent="0" algn="just"/>
            <a:endParaRPr lang="en-GB" sz="1300" i="1" dirty="0" smtClean="0"/>
          </a:p>
          <a:p>
            <a:pPr marL="400050" lvl="2" indent="0" algn="just"/>
            <a:endParaRPr lang="en-GB" sz="1300" i="1" dirty="0"/>
          </a:p>
          <a:p>
            <a:pPr marL="400050" lvl="2" indent="0" algn="just"/>
            <a:endParaRPr lang="en-GB" sz="1300" i="1" dirty="0" smtClean="0"/>
          </a:p>
          <a:p>
            <a:pPr marL="400050" lvl="2" indent="0" algn="just"/>
            <a:endParaRPr lang="en-GB" sz="1300" i="1" dirty="0"/>
          </a:p>
          <a:p>
            <a:pPr marL="400050" lvl="2" indent="0" algn="just"/>
            <a:endParaRPr lang="en-GB" sz="1300" i="1" dirty="0" smtClean="0"/>
          </a:p>
          <a:p>
            <a:pPr marL="400050" lvl="2" indent="0" algn="just"/>
            <a:endParaRPr lang="en-GB" sz="1300" i="1" dirty="0"/>
          </a:p>
          <a:p>
            <a:pPr marL="400050" lvl="2" indent="0" algn="just"/>
            <a:endParaRPr lang="en-GB" sz="1300" i="1" dirty="0" smtClean="0"/>
          </a:p>
          <a:p>
            <a:pPr marL="400050" lvl="2" indent="0" algn="just"/>
            <a:endParaRPr lang="en-GB" sz="1300" i="1" dirty="0"/>
          </a:p>
          <a:p>
            <a:pPr marL="400050" lvl="2" indent="0" algn="just"/>
            <a:endParaRPr lang="en-GB" sz="1300" i="1" dirty="0" smtClean="0"/>
          </a:p>
          <a:p>
            <a:pPr marL="400050" lvl="2" indent="0" algn="just"/>
            <a:endParaRPr lang="en-GB" sz="1300" i="1" dirty="0"/>
          </a:p>
          <a:p>
            <a:pPr marL="400050" lvl="2" indent="0" algn="just"/>
            <a:endParaRPr lang="en-GB" sz="1300" i="1" dirty="0" smtClean="0"/>
          </a:p>
          <a:p>
            <a:pPr marL="400050" lvl="2" indent="0" algn="just"/>
            <a:endParaRPr lang="en-GB" sz="1300" i="1" dirty="0"/>
          </a:p>
          <a:p>
            <a:pPr marL="400050" lvl="2" indent="0" algn="just"/>
            <a:endParaRPr lang="en-GB" sz="1300" i="1" dirty="0" smtClean="0"/>
          </a:p>
          <a:p>
            <a:pPr marL="400050" lvl="2" indent="0" algn="just"/>
            <a:endParaRPr lang="en-GB" sz="1300" i="1" dirty="0" smtClean="0"/>
          </a:p>
          <a:p>
            <a:pPr marL="400050" lvl="2" indent="0" algn="just"/>
            <a:endParaRPr lang="en-GB" sz="1300" i="1" dirty="0"/>
          </a:p>
          <a:p>
            <a:pPr marL="400050" lvl="2" indent="0" algn="ctr"/>
            <a:r>
              <a:rPr lang="en-GB" sz="1100" i="1" dirty="0"/>
              <a:t>Humanitarian Civil-Military </a:t>
            </a:r>
            <a:r>
              <a:rPr lang="en-GB" sz="1100" i="1" dirty="0" smtClean="0"/>
              <a:t>Coordination = the </a:t>
            </a:r>
            <a:r>
              <a:rPr lang="en-GB" sz="1100" b="1" i="1" dirty="0" smtClean="0"/>
              <a:t>essential dialogue and interaction between civilian and military actors in humanitarian emergencies </a:t>
            </a:r>
            <a:r>
              <a:rPr lang="en-GB" sz="1100" i="1" dirty="0"/>
              <a:t>necessary </a:t>
            </a:r>
            <a:r>
              <a:rPr lang="en-GB" sz="1100" i="1" dirty="0" smtClean="0"/>
              <a:t>to protect </a:t>
            </a:r>
            <a:r>
              <a:rPr lang="en-GB" sz="1100" i="1" dirty="0"/>
              <a:t>and promote humanitarian </a:t>
            </a:r>
            <a:r>
              <a:rPr lang="en-GB" sz="1100" i="1" dirty="0" smtClean="0"/>
              <a:t>principles, avoid competition, minimize inconsistency; and when </a:t>
            </a:r>
            <a:r>
              <a:rPr lang="en-GB" sz="1100" i="1" dirty="0"/>
              <a:t>appropriate, pursue common goals</a:t>
            </a:r>
          </a:p>
          <a:p>
            <a:pPr marL="400050" lvl="2" indent="0"/>
            <a:endParaRPr lang="en-GB" sz="1300" dirty="0" smtClean="0"/>
          </a:p>
          <a:p>
            <a:pPr marL="400050" lvl="2" indent="0"/>
            <a:endParaRPr lang="en-GB" dirty="0"/>
          </a:p>
          <a:p>
            <a:pPr indent="0">
              <a:buNone/>
            </a:pPr>
            <a:endParaRPr lang="en-GB" sz="1600" b="1" dirty="0"/>
          </a:p>
          <a:p>
            <a:pPr indent="0">
              <a:buNone/>
            </a:pPr>
            <a:endParaRPr lang="en-GB" sz="1600" b="1" dirty="0"/>
          </a:p>
          <a:p>
            <a:pPr indent="0">
              <a:buNone/>
            </a:pPr>
            <a:endParaRPr lang="en-GB" altLang="en-US" sz="1600" dirty="0" smtClean="0"/>
          </a:p>
          <a:p>
            <a:pPr indent="0">
              <a:buNone/>
            </a:pPr>
            <a:endParaRPr lang="en-GB" altLang="en-US" sz="1600" dirty="0"/>
          </a:p>
          <a:p>
            <a:pPr indent="0">
              <a:buNone/>
            </a:pPr>
            <a:endParaRPr lang="en-GB" altLang="en-US" sz="1600" dirty="0" smtClean="0"/>
          </a:p>
          <a:p>
            <a:pPr indent="0">
              <a:buNone/>
            </a:pPr>
            <a:endParaRPr lang="en-GB" altLang="en-US" sz="1600" dirty="0"/>
          </a:p>
          <a:p>
            <a:pPr indent="0">
              <a:buNone/>
            </a:pPr>
            <a:endParaRPr lang="en-GB" altLang="en-US" sz="1600" dirty="0" smtClean="0"/>
          </a:p>
          <a:p>
            <a:pPr indent="0">
              <a:buNone/>
            </a:pPr>
            <a:endParaRPr lang="en-GB" altLang="en-US" sz="1600" dirty="0" smtClean="0"/>
          </a:p>
          <a:p>
            <a:pPr indent="0">
              <a:buNone/>
            </a:pPr>
            <a:r>
              <a:rPr lang="en-GB" altLang="en-US" sz="1600" dirty="0" smtClean="0"/>
              <a:t> </a:t>
            </a:r>
            <a:endParaRPr lang="en-GB" altLang="en-US" sz="1600" dirty="0"/>
          </a:p>
          <a:p>
            <a:pPr marL="685800" indent="-342900">
              <a:buFont typeface="+mj-lt"/>
              <a:buAutoNum type="arabicPeriod"/>
            </a:pPr>
            <a:endParaRPr lang="en-GB" sz="1600" dirty="0"/>
          </a:p>
        </p:txBody>
      </p:sp>
      <p:sp>
        <p:nvSpPr>
          <p:cNvPr id="10" name="Rectangle 2"/>
          <p:cNvSpPr>
            <a:spLocks noGrp="1" noChangeArrowheads="1"/>
          </p:cNvSpPr>
          <p:nvPr>
            <p:ph type="title"/>
          </p:nvPr>
        </p:nvSpPr>
        <p:spPr>
          <a:xfrm>
            <a:off x="467544" y="1124223"/>
            <a:ext cx="8229600" cy="936625"/>
          </a:xfrm>
        </p:spPr>
        <p:txBody>
          <a:bodyPr/>
          <a:lstStyle/>
          <a:p>
            <a:pPr indent="0" algn="ctr"/>
            <a:r>
              <a:rPr lang="en-GB" sz="2600" dirty="0"/>
              <a:t>Humanitarian Civil-Military </a:t>
            </a:r>
            <a:r>
              <a:rPr lang="en-GB" sz="2600" dirty="0" smtClean="0"/>
              <a:t>Coordination</a:t>
            </a:r>
            <a:endParaRPr lang="en-GB" sz="26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19672" y="1844823"/>
            <a:ext cx="5686546" cy="398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00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323528" y="2132856"/>
            <a:ext cx="8229600" cy="3633788"/>
          </a:xfrm>
        </p:spPr>
        <p:txBody>
          <a:bodyPr>
            <a:normAutofit/>
          </a:bodyPr>
          <a:lstStyle/>
          <a:p>
            <a:pPr>
              <a:defRPr/>
            </a:pPr>
            <a:endParaRPr lang="en-GB" sz="800" dirty="0"/>
          </a:p>
          <a:p>
            <a:pPr marL="0" indent="0" algn="just">
              <a:buNone/>
              <a:defRPr/>
            </a:pPr>
            <a:r>
              <a:rPr lang="en-GB" sz="2000" b="1" dirty="0" smtClean="0"/>
              <a:t> </a:t>
            </a:r>
            <a:endParaRPr lang="en-GB" dirty="0"/>
          </a:p>
        </p:txBody>
      </p:sp>
      <p:grpSp>
        <p:nvGrpSpPr>
          <p:cNvPr id="6" name="Group 5"/>
          <p:cNvGrpSpPr/>
          <p:nvPr/>
        </p:nvGrpSpPr>
        <p:grpSpPr>
          <a:xfrm>
            <a:off x="8172400" y="116632"/>
            <a:ext cx="792088" cy="859578"/>
            <a:chOff x="1965143" y="2520281"/>
            <a:chExt cx="1313330" cy="1363634"/>
          </a:xfrm>
          <a:scene3d>
            <a:camera prst="orthographicFront"/>
            <a:lightRig rig="flat" dir="t"/>
          </a:scene3d>
        </p:grpSpPr>
        <p:sp>
          <p:nvSpPr>
            <p:cNvPr id="7" name="Oval 6"/>
            <p:cNvSpPr/>
            <p:nvPr/>
          </p:nvSpPr>
          <p:spPr>
            <a:xfrm>
              <a:off x="1965143" y="2520281"/>
              <a:ext cx="1313330" cy="1363634"/>
            </a:xfrm>
            <a:prstGeom prst="ellipse">
              <a:avLst/>
            </a:prstGeom>
            <a:solidFill>
              <a:srgbClr val="FF66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2605619"/>
                <a:satOff val="8957"/>
                <a:lumOff val="-42981"/>
                <a:alphaOff val="0"/>
              </a:schemeClr>
            </a:effectRef>
            <a:fontRef idx="minor">
              <a:schemeClr val="lt1"/>
            </a:fontRef>
          </p:style>
        </p:sp>
        <p:sp>
          <p:nvSpPr>
            <p:cNvPr id="8" name="Oval 4"/>
            <p:cNvSpPr/>
            <p:nvPr/>
          </p:nvSpPr>
          <p:spPr>
            <a:xfrm>
              <a:off x="2157476" y="2719981"/>
              <a:ext cx="928664" cy="9642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a:t>CIVMIL</a:t>
              </a:r>
              <a:endParaRPr lang="en-US" sz="1400" b="1" kern="1200" dirty="0"/>
            </a:p>
          </p:txBody>
        </p:sp>
      </p:grpSp>
      <p:pic>
        <p:nvPicPr>
          <p:cNvPr id="3" name="Picture 2"/>
          <p:cNvPicPr>
            <a:picLocks noChangeAspect="1"/>
          </p:cNvPicPr>
          <p:nvPr/>
        </p:nvPicPr>
        <p:blipFill>
          <a:blip r:embed="rId3"/>
          <a:stretch>
            <a:fillRect/>
          </a:stretch>
        </p:blipFill>
        <p:spPr>
          <a:xfrm>
            <a:off x="5276555" y="1916832"/>
            <a:ext cx="3687933" cy="4968552"/>
          </a:xfrm>
          <a:prstGeom prst="rect">
            <a:avLst/>
          </a:prstGeom>
        </p:spPr>
      </p:pic>
      <p:pic>
        <p:nvPicPr>
          <p:cNvPr id="11" name="Picture 10"/>
          <p:cNvPicPr/>
          <p:nvPr/>
        </p:nvPicPr>
        <p:blipFill>
          <a:blip r:embed="rId4"/>
          <a:stretch>
            <a:fillRect/>
          </a:stretch>
        </p:blipFill>
        <p:spPr>
          <a:xfrm>
            <a:off x="611560" y="2536723"/>
            <a:ext cx="4176464" cy="2826053"/>
          </a:xfrm>
          <a:prstGeom prst="rect">
            <a:avLst/>
          </a:prstGeom>
          <a:ln>
            <a:solidFill>
              <a:schemeClr val="tx1"/>
            </a:solidFill>
          </a:ln>
        </p:spPr>
      </p:pic>
      <p:sp>
        <p:nvSpPr>
          <p:cNvPr id="12" name="Title 1"/>
          <p:cNvSpPr txBox="1">
            <a:spLocks/>
          </p:cNvSpPr>
          <p:nvPr/>
        </p:nvSpPr>
        <p:spPr bwMode="auto">
          <a:xfrm>
            <a:off x="107504" y="620688"/>
            <a:ext cx="8856984" cy="2232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2800" kern="0" dirty="0" smtClean="0">
                <a:latin typeface="Calibri" panose="020F0502020204030204" pitchFamily="34" charset="0"/>
                <a:cs typeface="Calibri" panose="020F0502020204030204" pitchFamily="34" charset="0"/>
              </a:rPr>
              <a:t>EU Concept on Effective Civil-Military Coordination in Support of Humanitarian Assistance and Disaster Relief</a:t>
            </a:r>
            <a:endParaRPr lang="en-GB" sz="2800" kern="0" dirty="0">
              <a:latin typeface="Calibri" panose="020F0502020204030204" pitchFamily="34" charset="0"/>
              <a:cs typeface="Calibri" panose="020F0502020204030204" pitchFamily="34" charset="0"/>
            </a:endParaRPr>
          </a:p>
        </p:txBody>
      </p:sp>
      <p:sp>
        <p:nvSpPr>
          <p:cNvPr id="15" name="TextBox 14">
            <a:hlinkClick r:id="rId5"/>
          </p:cNvPr>
          <p:cNvSpPr txBox="1"/>
          <p:nvPr/>
        </p:nvSpPr>
        <p:spPr>
          <a:xfrm>
            <a:off x="-179512" y="1988840"/>
            <a:ext cx="9144000" cy="4801314"/>
          </a:xfrm>
          <a:prstGeom prst="rect">
            <a:avLst/>
          </a:prstGeom>
          <a:noFill/>
        </p:spPr>
        <p:txBody>
          <a:bodyPr wrap="square" rtlCol="0">
            <a:spAutoFit/>
          </a:bodyPr>
          <a:lstStyle/>
          <a:p>
            <a:pPr marL="457200" indent="-457200" algn="just">
              <a:spcBef>
                <a:spcPct val="20000"/>
              </a:spcBef>
              <a:buClr>
                <a:schemeClr val="bg1"/>
              </a:buClr>
              <a:buFont typeface="Arial" panose="020B0604020202020204" pitchFamily="34" charset="0"/>
              <a:buChar char="•"/>
            </a:pPr>
            <a:endParaRPr lang="en-US" sz="2400" b="0" dirty="0" smtClean="0">
              <a:solidFill>
                <a:srgbClr val="0F5494"/>
              </a:solidFill>
              <a:latin typeface="Calibri" panose="020F0502020204030204" pitchFamily="34" charset="0"/>
              <a:cs typeface="Calibri" panose="020F0502020204030204" pitchFamily="34" charset="0"/>
            </a:endParaRPr>
          </a:p>
          <a:p>
            <a:pPr marL="457200" indent="-457200" algn="just">
              <a:spcBef>
                <a:spcPct val="20000"/>
              </a:spcBef>
              <a:buClr>
                <a:schemeClr val="bg1"/>
              </a:buClr>
              <a:buFont typeface="Arial" panose="020B0604020202020204" pitchFamily="34" charset="0"/>
              <a:buChar char="•"/>
            </a:pPr>
            <a:endParaRPr lang="en-US" sz="2400" b="0" dirty="0">
              <a:solidFill>
                <a:srgbClr val="0F5494"/>
              </a:solidFill>
              <a:latin typeface="Calibri" panose="020F0502020204030204" pitchFamily="34" charset="0"/>
              <a:cs typeface="Calibri" panose="020F0502020204030204" pitchFamily="34" charset="0"/>
            </a:endParaRPr>
          </a:p>
          <a:p>
            <a:pPr marL="457200" indent="-457200" algn="just">
              <a:spcBef>
                <a:spcPct val="20000"/>
              </a:spcBef>
              <a:buClr>
                <a:schemeClr val="bg1"/>
              </a:buClr>
              <a:buFont typeface="Arial" panose="020B0604020202020204" pitchFamily="34" charset="0"/>
              <a:buChar char="•"/>
            </a:pPr>
            <a:endParaRPr lang="en-US" sz="2400" b="0" dirty="0" smtClean="0">
              <a:solidFill>
                <a:srgbClr val="0F5494"/>
              </a:solidFill>
              <a:latin typeface="Calibri" panose="020F0502020204030204" pitchFamily="34" charset="0"/>
              <a:cs typeface="Calibri" panose="020F0502020204030204" pitchFamily="34" charset="0"/>
            </a:endParaRPr>
          </a:p>
          <a:p>
            <a:pPr marL="457200" indent="-457200" algn="just">
              <a:spcBef>
                <a:spcPct val="20000"/>
              </a:spcBef>
              <a:buClr>
                <a:schemeClr val="bg1"/>
              </a:buClr>
              <a:buFont typeface="Arial" panose="020B0604020202020204" pitchFamily="34" charset="0"/>
              <a:buChar char="•"/>
            </a:pPr>
            <a:endParaRPr lang="en-US" sz="2400" b="0" dirty="0">
              <a:solidFill>
                <a:srgbClr val="0F5494"/>
              </a:solidFill>
              <a:latin typeface="Calibri" panose="020F0502020204030204" pitchFamily="34" charset="0"/>
              <a:cs typeface="Calibri" panose="020F0502020204030204" pitchFamily="34" charset="0"/>
            </a:endParaRPr>
          </a:p>
          <a:p>
            <a:pPr marL="457200" indent="-457200" algn="just">
              <a:spcBef>
                <a:spcPct val="20000"/>
              </a:spcBef>
              <a:buClr>
                <a:schemeClr val="bg1"/>
              </a:buClr>
              <a:buFont typeface="Arial" panose="020B0604020202020204" pitchFamily="34" charset="0"/>
              <a:buChar char="•"/>
            </a:pPr>
            <a:endParaRPr lang="en-US" sz="2400" b="0" dirty="0" smtClean="0">
              <a:solidFill>
                <a:srgbClr val="0F5494"/>
              </a:solidFill>
              <a:latin typeface="Calibri" panose="020F0502020204030204" pitchFamily="34" charset="0"/>
              <a:cs typeface="Calibri" panose="020F0502020204030204" pitchFamily="34" charset="0"/>
            </a:endParaRPr>
          </a:p>
          <a:p>
            <a:pPr marL="457200" indent="-457200" algn="just">
              <a:spcBef>
                <a:spcPct val="20000"/>
              </a:spcBef>
              <a:buClr>
                <a:schemeClr val="bg1"/>
              </a:buClr>
              <a:buFont typeface="Arial" panose="020B0604020202020204" pitchFamily="34" charset="0"/>
              <a:buChar char="•"/>
            </a:pPr>
            <a:endParaRPr lang="en-US" sz="2400" b="0" dirty="0">
              <a:solidFill>
                <a:srgbClr val="0F5494"/>
              </a:solidFill>
              <a:latin typeface="Calibri" panose="020F0502020204030204" pitchFamily="34" charset="0"/>
              <a:cs typeface="Calibri" panose="020F0502020204030204" pitchFamily="34" charset="0"/>
            </a:endParaRPr>
          </a:p>
          <a:p>
            <a:pPr marL="457200" indent="-457200" algn="just">
              <a:spcBef>
                <a:spcPct val="20000"/>
              </a:spcBef>
              <a:buClr>
                <a:schemeClr val="bg1"/>
              </a:buClr>
              <a:buFont typeface="Arial" panose="020B0604020202020204" pitchFamily="34" charset="0"/>
              <a:buChar char="•"/>
            </a:pPr>
            <a:endParaRPr lang="en-US" sz="2400" b="0" dirty="0" smtClean="0">
              <a:solidFill>
                <a:srgbClr val="0F5494"/>
              </a:solidFill>
              <a:latin typeface="Calibri" panose="020F0502020204030204" pitchFamily="34" charset="0"/>
              <a:cs typeface="Calibri" panose="020F0502020204030204" pitchFamily="34" charset="0"/>
            </a:endParaRPr>
          </a:p>
          <a:p>
            <a:pPr marL="457200" indent="-457200" algn="just">
              <a:spcBef>
                <a:spcPct val="20000"/>
              </a:spcBef>
              <a:buClr>
                <a:schemeClr val="bg1"/>
              </a:buClr>
              <a:buFont typeface="Arial" panose="020B0604020202020204" pitchFamily="34" charset="0"/>
              <a:buChar char="•"/>
            </a:pPr>
            <a:endParaRPr lang="en-US" sz="2400" b="0" dirty="0">
              <a:solidFill>
                <a:srgbClr val="0F5494"/>
              </a:solidFill>
              <a:latin typeface="Calibri" panose="020F0502020204030204" pitchFamily="34" charset="0"/>
              <a:cs typeface="Calibri" panose="020F0502020204030204" pitchFamily="34" charset="0"/>
            </a:endParaRPr>
          </a:p>
          <a:p>
            <a:pPr marL="457200" indent="-457200" algn="just">
              <a:spcBef>
                <a:spcPct val="20000"/>
              </a:spcBef>
              <a:buClr>
                <a:schemeClr val="bg1"/>
              </a:buClr>
              <a:buFont typeface="Arial" panose="020B0604020202020204" pitchFamily="34" charset="0"/>
              <a:buChar char="•"/>
            </a:pPr>
            <a:endParaRPr lang="en-US" sz="200" b="0" dirty="0" smtClean="0">
              <a:solidFill>
                <a:srgbClr val="0F5494"/>
              </a:solidFill>
              <a:latin typeface="Calibri" panose="020F0502020204030204" pitchFamily="34" charset="0"/>
              <a:cs typeface="Calibri" panose="020F0502020204030204" pitchFamily="34" charset="0"/>
            </a:endParaRPr>
          </a:p>
          <a:p>
            <a:pPr algn="just">
              <a:spcBef>
                <a:spcPct val="20000"/>
              </a:spcBef>
              <a:buClr>
                <a:schemeClr val="bg1"/>
              </a:buClr>
            </a:pPr>
            <a:r>
              <a:rPr lang="en-US" sz="1200" b="0" dirty="0" smtClean="0">
                <a:solidFill>
                  <a:srgbClr val="0F5494"/>
                </a:solidFill>
                <a:latin typeface="Calibri" panose="020F0502020204030204" pitchFamily="34" charset="0"/>
                <a:cs typeface="Calibri" panose="020F0502020204030204" pitchFamily="34" charset="0"/>
              </a:rPr>
              <a:t>      </a:t>
            </a:r>
            <a:r>
              <a:rPr lang="en-US" sz="1300" b="0" dirty="0" smtClean="0">
                <a:solidFill>
                  <a:srgbClr val="0F5494"/>
                </a:solidFill>
                <a:latin typeface="Calibri" panose="020F0502020204030204" pitchFamily="34" charset="0"/>
                <a:cs typeface="Calibri" panose="020F0502020204030204" pitchFamily="34" charset="0"/>
              </a:rPr>
              <a:t>Increase </a:t>
            </a:r>
            <a:r>
              <a:rPr lang="en-US" sz="1300" b="0" dirty="0">
                <a:solidFill>
                  <a:srgbClr val="0F5494"/>
                </a:solidFill>
                <a:latin typeface="Calibri" panose="020F0502020204030204" pitchFamily="34" charset="0"/>
                <a:cs typeface="Calibri" panose="020F0502020204030204" pitchFamily="34" charset="0"/>
              </a:rPr>
              <a:t>mutual </a:t>
            </a:r>
            <a:r>
              <a:rPr lang="en-US" sz="1300" b="0" dirty="0" smtClean="0">
                <a:solidFill>
                  <a:srgbClr val="0F5494"/>
                </a:solidFill>
                <a:latin typeface="Calibri" panose="020F0502020204030204" pitchFamily="34" charset="0"/>
                <a:cs typeface="Calibri" panose="020F0502020204030204" pitchFamily="34" charset="0"/>
              </a:rPr>
              <a:t>understanding</a:t>
            </a:r>
            <a:endParaRPr lang="en-US" sz="1300" dirty="0">
              <a:solidFill>
                <a:srgbClr val="0F5494"/>
              </a:solidFill>
              <a:latin typeface="Calibri" panose="020F0502020204030204" pitchFamily="34" charset="0"/>
              <a:cs typeface="Calibri" panose="020F0502020204030204" pitchFamily="34" charset="0"/>
            </a:endParaRPr>
          </a:p>
          <a:p>
            <a:pPr algn="just">
              <a:spcBef>
                <a:spcPct val="20000"/>
              </a:spcBef>
              <a:buClr>
                <a:schemeClr val="bg1"/>
              </a:buClr>
            </a:pPr>
            <a:r>
              <a:rPr lang="en-US" sz="1300" b="0" dirty="0">
                <a:solidFill>
                  <a:srgbClr val="0F5494"/>
                </a:solidFill>
                <a:latin typeface="Calibri" panose="020F0502020204030204" pitchFamily="34" charset="0"/>
                <a:cs typeface="Calibri" panose="020F0502020204030204" pitchFamily="34" charset="0"/>
              </a:rPr>
              <a:t> </a:t>
            </a:r>
            <a:r>
              <a:rPr lang="en-US" sz="1300" b="0" dirty="0" smtClean="0">
                <a:solidFill>
                  <a:srgbClr val="0F5494"/>
                </a:solidFill>
                <a:latin typeface="Calibri" panose="020F0502020204030204" pitchFamily="34" charset="0"/>
                <a:cs typeface="Calibri" panose="020F0502020204030204" pitchFamily="34" charset="0"/>
              </a:rPr>
              <a:t>     Present </a:t>
            </a:r>
            <a:r>
              <a:rPr lang="en-US" sz="1300" b="0" dirty="0">
                <a:solidFill>
                  <a:srgbClr val="0F5494"/>
                </a:solidFill>
                <a:latin typeface="Calibri" panose="020F0502020204030204" pitchFamily="34" charset="0"/>
                <a:cs typeface="Calibri" panose="020F0502020204030204" pitchFamily="34" charset="0"/>
              </a:rPr>
              <a:t>concrete </a:t>
            </a:r>
            <a:r>
              <a:rPr lang="en-US" sz="1300" b="0" dirty="0" smtClean="0">
                <a:solidFill>
                  <a:srgbClr val="0F5494"/>
                </a:solidFill>
                <a:latin typeface="Calibri" panose="020F0502020204030204" pitchFamily="34" charset="0"/>
                <a:cs typeface="Calibri" panose="020F0502020204030204" pitchFamily="34" charset="0"/>
              </a:rPr>
              <a:t>ways to </a:t>
            </a:r>
            <a:r>
              <a:rPr lang="en-US" sz="1300" b="0" dirty="0">
                <a:solidFill>
                  <a:srgbClr val="0F5494"/>
                </a:solidFill>
                <a:latin typeface="Calibri" panose="020F0502020204030204" pitchFamily="34" charset="0"/>
                <a:cs typeface="Calibri" panose="020F0502020204030204" pitchFamily="34" charset="0"/>
              </a:rPr>
              <a:t>work together </a:t>
            </a:r>
            <a:r>
              <a:rPr lang="en-US" sz="1300" b="0" dirty="0" smtClean="0">
                <a:solidFill>
                  <a:srgbClr val="0F5494"/>
                </a:solidFill>
                <a:latin typeface="Calibri" panose="020F0502020204030204" pitchFamily="34" charset="0"/>
                <a:cs typeface="Calibri" panose="020F0502020204030204" pitchFamily="34" charset="0"/>
              </a:rPr>
              <a:t>and </a:t>
            </a:r>
            <a:r>
              <a:rPr lang="en-US" sz="1300" b="0" dirty="0">
                <a:solidFill>
                  <a:srgbClr val="0F5494"/>
                </a:solidFill>
                <a:latin typeface="Calibri" panose="020F0502020204030204" pitchFamily="34" charset="0"/>
                <a:cs typeface="Calibri" panose="020F0502020204030204" pitchFamily="34" charset="0"/>
              </a:rPr>
              <a:t>complement each other’s </a:t>
            </a:r>
            <a:r>
              <a:rPr lang="en-US" sz="1300" b="0" dirty="0" smtClean="0">
                <a:solidFill>
                  <a:srgbClr val="0F5494"/>
                </a:solidFill>
                <a:latin typeface="Calibri" panose="020F0502020204030204" pitchFamily="34" charset="0"/>
                <a:cs typeface="Calibri" panose="020F0502020204030204" pitchFamily="34" charset="0"/>
              </a:rPr>
              <a:t>efforts</a:t>
            </a:r>
            <a:endParaRPr lang="en-US" sz="1300" dirty="0" smtClean="0">
              <a:solidFill>
                <a:srgbClr val="0F5494"/>
              </a:solidFill>
              <a:latin typeface="Calibri" panose="020F0502020204030204" pitchFamily="34" charset="0"/>
              <a:cs typeface="Calibri" panose="020F0502020204030204" pitchFamily="34" charset="0"/>
            </a:endParaRPr>
          </a:p>
          <a:p>
            <a:pPr algn="just">
              <a:spcBef>
                <a:spcPct val="20000"/>
              </a:spcBef>
              <a:buClr>
                <a:schemeClr val="bg1"/>
              </a:buClr>
            </a:pPr>
            <a:r>
              <a:rPr lang="en-US" sz="1300" b="0" dirty="0" smtClean="0">
                <a:solidFill>
                  <a:srgbClr val="0F5494"/>
                </a:solidFill>
                <a:latin typeface="Calibri" panose="020F0502020204030204" pitchFamily="34" charset="0"/>
                <a:cs typeface="Calibri" panose="020F0502020204030204" pitchFamily="34" charset="0"/>
              </a:rPr>
              <a:t>      Respect </a:t>
            </a:r>
            <a:r>
              <a:rPr lang="en-US" sz="1300" b="0" dirty="0">
                <a:solidFill>
                  <a:srgbClr val="0F5494"/>
                </a:solidFill>
                <a:latin typeface="Calibri" panose="020F0502020204030204" pitchFamily="34" charset="0"/>
                <a:cs typeface="Calibri" panose="020F0502020204030204" pitchFamily="34" charset="0"/>
              </a:rPr>
              <a:t>each other’s mandates and </a:t>
            </a:r>
            <a:r>
              <a:rPr lang="en-US" sz="1300" b="0" dirty="0" smtClean="0">
                <a:solidFill>
                  <a:srgbClr val="0F5494"/>
                </a:solidFill>
                <a:latin typeface="Calibri" panose="020F0502020204030204" pitchFamily="34" charset="0"/>
                <a:cs typeface="Calibri" panose="020F0502020204030204" pitchFamily="34" charset="0"/>
              </a:rPr>
              <a:t>sensitivities</a:t>
            </a:r>
          </a:p>
          <a:p>
            <a:pPr algn="just">
              <a:spcBef>
                <a:spcPct val="20000"/>
              </a:spcBef>
              <a:buClr>
                <a:schemeClr val="bg1"/>
              </a:buClr>
            </a:pPr>
            <a:r>
              <a:rPr lang="en-US" sz="1300" b="0" dirty="0" smtClean="0">
                <a:solidFill>
                  <a:srgbClr val="0F5494"/>
                </a:solidFill>
                <a:latin typeface="Calibri" panose="020F0502020204030204" pitchFamily="34" charset="0"/>
                <a:cs typeface="Calibri" panose="020F0502020204030204" pitchFamily="34" charset="0"/>
              </a:rPr>
              <a:t>      Lessons learned, best practices, education, training &amp; exercise</a:t>
            </a:r>
          </a:p>
          <a:p>
            <a:pPr marL="742950" lvl="1" indent="-285750" algn="just">
              <a:spcBef>
                <a:spcPct val="20000"/>
              </a:spcBef>
              <a:buClr>
                <a:srgbClr val="FF0000"/>
              </a:buClr>
              <a:buFont typeface="Wingdings" panose="05000000000000000000" pitchFamily="2" charset="2"/>
              <a:buChar char="Ø"/>
            </a:pPr>
            <a:r>
              <a:rPr lang="en-US" sz="1300" b="0" dirty="0" smtClean="0">
                <a:solidFill>
                  <a:srgbClr val="0F5494"/>
                </a:solidFill>
                <a:latin typeface="Calibri" panose="020F0502020204030204" pitchFamily="34" charset="0"/>
                <a:cs typeface="Calibri" panose="020F0502020204030204" pitchFamily="34" charset="0"/>
                <a:hlinkClick r:id="rId5"/>
              </a:rPr>
              <a:t>Link to the concept</a:t>
            </a:r>
            <a:endParaRPr lang="en-US" sz="1300" b="0" dirty="0" smtClean="0">
              <a:solidFill>
                <a:srgbClr val="0F549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3662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85433" y="1304625"/>
            <a:ext cx="4490623" cy="2052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90000"/>
              </a:lnSpc>
              <a:buFontTx/>
              <a:buNone/>
            </a:pPr>
            <a:endParaRPr lang="en-GB" sz="1200" dirty="0" smtClean="0"/>
          </a:p>
          <a:p>
            <a:pPr algn="ctr">
              <a:lnSpc>
                <a:spcPct val="90000"/>
              </a:lnSpc>
              <a:buFontTx/>
              <a:buNone/>
            </a:pPr>
            <a:r>
              <a:rPr lang="en-GB" sz="3000" i="0" dirty="0" smtClean="0"/>
              <a:t>Thank </a:t>
            </a:r>
            <a:r>
              <a:rPr lang="en-GB" sz="3000" b="1" i="0" dirty="0" smtClean="0"/>
              <a:t>you</a:t>
            </a:r>
          </a:p>
          <a:p>
            <a:pPr algn="ctr">
              <a:lnSpc>
                <a:spcPct val="90000"/>
              </a:lnSpc>
              <a:buFontTx/>
              <a:buNone/>
            </a:pPr>
            <a:endParaRPr lang="en-GB" sz="1800" b="0" i="0" dirty="0" smtClean="0"/>
          </a:p>
          <a:p>
            <a:pPr algn="ctr">
              <a:lnSpc>
                <a:spcPct val="90000"/>
              </a:lnSpc>
              <a:buFontTx/>
              <a:buNone/>
            </a:pPr>
            <a:r>
              <a:rPr lang="en-GB" sz="1600" b="0" i="0" dirty="0" smtClean="0"/>
              <a:t>Apostolos NIKOLAIDIS</a:t>
            </a:r>
          </a:p>
          <a:p>
            <a:pPr algn="ctr">
              <a:lnSpc>
                <a:spcPct val="90000"/>
              </a:lnSpc>
              <a:buFontTx/>
              <a:buNone/>
            </a:pPr>
            <a:r>
              <a:rPr lang="en-GB" sz="1600" b="0" i="0" dirty="0" smtClean="0">
                <a:hlinkClick r:id="rId2"/>
              </a:rPr>
              <a:t>apostolos.nikolaidis@ec.europa.eu</a:t>
            </a:r>
            <a:r>
              <a:rPr lang="en-GB" sz="1600" b="0" i="0" dirty="0" smtClean="0"/>
              <a:t>    </a:t>
            </a:r>
          </a:p>
          <a:p>
            <a:pPr>
              <a:lnSpc>
                <a:spcPct val="90000"/>
              </a:lnSpc>
              <a:buFontTx/>
              <a:buNone/>
            </a:pPr>
            <a:r>
              <a:rPr lang="en-GB" sz="4000" dirty="0" smtClean="0"/>
              <a:t> </a:t>
            </a:r>
          </a:p>
        </p:txBody>
      </p:sp>
      <p:pic>
        <p:nvPicPr>
          <p:cNvPr id="5" name="Picture 4" descr="Chad01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423552" y="1052736"/>
            <a:ext cx="3324912" cy="215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107504" y="5589240"/>
            <a:ext cx="8568952" cy="1872208"/>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lvl="1" fontAlgn="ctr">
              <a:spcBef>
                <a:spcPct val="0"/>
              </a:spcBef>
              <a:buClrTx/>
              <a:buFontTx/>
              <a:buNone/>
            </a:pPr>
            <a:r>
              <a:rPr lang="en-GB" sz="1800" i="1" dirty="0">
                <a:solidFill>
                  <a:srgbClr val="3A4BEA"/>
                </a:solidFill>
              </a:rPr>
              <a:t>	</a:t>
            </a:r>
            <a:r>
              <a:rPr lang="en-GB" sz="1800" i="1" dirty="0" smtClean="0">
                <a:solidFill>
                  <a:srgbClr val="3A4BEA"/>
                </a:solidFill>
              </a:rPr>
              <a:t>	</a:t>
            </a:r>
            <a:r>
              <a:rPr lang="en-GB" sz="1600" b="0" dirty="0" smtClean="0">
                <a:solidFill>
                  <a:srgbClr val="3A4BEA"/>
                </a:solidFill>
              </a:rPr>
              <a:t>European Commission - Humanitarian Aid &amp; Civil Protection (ECHO)</a:t>
            </a:r>
          </a:p>
          <a:p>
            <a:pPr>
              <a:spcBef>
                <a:spcPct val="0"/>
              </a:spcBef>
              <a:buClrTx/>
              <a:buFontTx/>
              <a:buNone/>
            </a:pPr>
            <a:r>
              <a:rPr lang="en-GB" sz="1600" i="0" dirty="0" smtClean="0">
                <a:solidFill>
                  <a:srgbClr val="00AFEC"/>
                </a:solidFill>
              </a:rPr>
              <a:t>			</a:t>
            </a:r>
            <a:br>
              <a:rPr lang="en-GB" sz="1600" i="0" dirty="0" smtClean="0">
                <a:solidFill>
                  <a:srgbClr val="00AFEC"/>
                </a:solidFill>
              </a:rPr>
            </a:br>
            <a:r>
              <a:rPr lang="en-GB" sz="1600" i="0" dirty="0" smtClean="0">
                <a:solidFill>
                  <a:srgbClr val="00AFEC"/>
                </a:solidFill>
              </a:rPr>
              <a:t>	</a:t>
            </a:r>
            <a:r>
              <a:rPr lang="en-GB" sz="1600" b="0" i="0" dirty="0" smtClean="0">
                <a:solidFill>
                  <a:srgbClr val="00AFEC"/>
                </a:solidFill>
              </a:rPr>
              <a:t>EU humanitarian aid @eu_echo</a:t>
            </a:r>
            <a:r>
              <a:rPr lang="en-GB" sz="1600" b="0" i="0" dirty="0" smtClean="0">
                <a:solidFill>
                  <a:srgbClr val="FFD624"/>
                </a:solidFill>
              </a:rPr>
              <a:t> </a:t>
            </a:r>
          </a:p>
          <a:p>
            <a:pPr fontAlgn="ctr">
              <a:spcBef>
                <a:spcPct val="0"/>
              </a:spcBef>
              <a:buClrTx/>
              <a:buFontTx/>
              <a:buNone/>
            </a:pPr>
            <a:endParaRPr lang="en-GB" sz="2000" b="0" i="0" dirty="0" smtClean="0">
              <a:solidFill>
                <a:srgbClr val="3A4BEA"/>
              </a:solidFill>
            </a:endParaRPr>
          </a:p>
          <a:p>
            <a:endParaRPr lang="en-GB" sz="2000" dirty="0" smtClean="0"/>
          </a:p>
        </p:txBody>
      </p:sp>
      <p:pic>
        <p:nvPicPr>
          <p:cNvPr id="11" name="Picture 4" descr="Facebook"/>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13629" y="5518116"/>
            <a:ext cx="492907" cy="53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logo_Twitte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22524" y="6092391"/>
            <a:ext cx="484012" cy="51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107504" y="4477791"/>
            <a:ext cx="8928992"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bg1"/>
              </a:buClr>
            </a:pPr>
            <a:r>
              <a:rPr lang="fr-BE" sz="2400" dirty="0">
                <a:solidFill>
                  <a:srgbClr val="0F5494"/>
                </a:solidFill>
              </a:rPr>
              <a:t>For more information:</a:t>
            </a:r>
            <a:endParaRPr lang="en-GB" sz="2400" dirty="0">
              <a:solidFill>
                <a:srgbClr val="0F5494"/>
              </a:solidFill>
            </a:endParaRPr>
          </a:p>
          <a:p>
            <a:pPr marL="342900" indent="-342900" algn="ctr">
              <a:spcBef>
                <a:spcPct val="20000"/>
              </a:spcBef>
              <a:buClr>
                <a:schemeClr val="bg1"/>
              </a:buClr>
            </a:pPr>
            <a:r>
              <a:rPr lang="en-GB" sz="2200" b="0" dirty="0" smtClean="0">
                <a:solidFill>
                  <a:srgbClr val="0F5494"/>
                </a:solidFill>
                <a:hlinkClick r:id="rId6"/>
              </a:rPr>
              <a:t>http</a:t>
            </a:r>
            <a:r>
              <a:rPr lang="en-GB" sz="2200" b="0" dirty="0">
                <a:solidFill>
                  <a:srgbClr val="0F5494"/>
                </a:solidFill>
                <a:hlinkClick r:id="rId6"/>
              </a:rPr>
              <a:t>://</a:t>
            </a:r>
            <a:r>
              <a:rPr lang="en-GB" sz="2200" b="0" dirty="0" smtClean="0">
                <a:solidFill>
                  <a:srgbClr val="0F5494"/>
                </a:solidFill>
                <a:hlinkClick r:id="rId6"/>
              </a:rPr>
              <a:t>ec.europa.eu/echo</a:t>
            </a:r>
            <a:endParaRPr lang="en-GB" sz="2200" b="0" dirty="0">
              <a:solidFill>
                <a:srgbClr val="FFFF00"/>
              </a:solidFill>
            </a:endParaRPr>
          </a:p>
          <a:p>
            <a:pPr marL="342900" indent="-342900">
              <a:spcBef>
                <a:spcPct val="20000"/>
              </a:spcBef>
              <a:buClr>
                <a:schemeClr val="bg1"/>
              </a:buClr>
            </a:pPr>
            <a:endParaRPr lang="en-GB" sz="2400" i="1" dirty="0">
              <a:solidFill>
                <a:srgbClr val="0F5494"/>
              </a:solidFill>
            </a:endParaRPr>
          </a:p>
        </p:txBody>
      </p:sp>
      <p:grpSp>
        <p:nvGrpSpPr>
          <p:cNvPr id="14" name="Group 5"/>
          <p:cNvGrpSpPr>
            <a:grpSpLocks/>
          </p:cNvGrpSpPr>
          <p:nvPr/>
        </p:nvGrpSpPr>
        <p:grpSpPr bwMode="auto">
          <a:xfrm>
            <a:off x="384820" y="3284984"/>
            <a:ext cx="8363644" cy="802010"/>
            <a:chOff x="0" y="3612"/>
            <a:chExt cx="5760" cy="732"/>
          </a:xfrm>
        </p:grpSpPr>
        <p:pic>
          <p:nvPicPr>
            <p:cNvPr id="15" name="Picture 6" descr="dema_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 y="3621"/>
              <a:ext cx="1089" cy="7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0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8" y="3615"/>
              <a:ext cx="952" cy="7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p-drp BIG FIRE-high re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0" y="3612"/>
              <a:ext cx="930" cy="7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7541"/>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835" y="3625"/>
              <a:ext cx="1043" cy="6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1" cstate="screen">
              <a:extLst>
                <a:ext uri="{28A0092B-C50C-407E-A947-70E740481C1C}">
                  <a14:useLocalDpi xmlns:a14="http://schemas.microsoft.com/office/drawing/2010/main" val="0"/>
                </a:ext>
              </a:extLst>
            </a:blip>
            <a:srcRect l="43898" t="18628" r="42575" b="57014"/>
            <a:stretch>
              <a:fillRect/>
            </a:stretch>
          </p:blipFill>
          <p:spPr bwMode="auto">
            <a:xfrm>
              <a:off x="747" y="3625"/>
              <a:ext cx="1044" cy="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1" descr="Slide1"/>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0" y="3622"/>
              <a:ext cx="953"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Lst>
          </p:spPr>
        </p:pic>
      </p:grpSp>
    </p:spTree>
    <p:extLst>
      <p:ext uri="{BB962C8B-B14F-4D97-AF65-F5344CB8AC3E}">
        <p14:creationId xmlns:p14="http://schemas.microsoft.com/office/powerpoint/2010/main" val="3680889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1354698"/>
            <a:ext cx="8352928" cy="838691"/>
          </a:xfrm>
          <a:prstGeom prst="rect">
            <a:avLst/>
          </a:prstGeom>
        </p:spPr>
        <p:txBody>
          <a:bodyPr wrap="square">
            <a:spAutoFit/>
          </a:bodyPr>
          <a:lstStyle/>
          <a:p>
            <a:pPr marL="0" lvl="1" algn="ctr">
              <a:lnSpc>
                <a:spcPct val="150000"/>
              </a:lnSpc>
              <a:spcBef>
                <a:spcPts val="0"/>
              </a:spcBef>
              <a:spcAft>
                <a:spcPts val="0"/>
              </a:spcAft>
            </a:pPr>
            <a:r>
              <a:rPr lang="en-GB" sz="2300" dirty="0" smtClean="0"/>
              <a:t> </a:t>
            </a:r>
            <a:endParaRPr lang="de-DE" sz="1400" b="0" dirty="0">
              <a:solidFill>
                <a:schemeClr val="bg1"/>
              </a:solidFill>
              <a:latin typeface="Arial" pitchFamily="34" charset="0"/>
              <a:cs typeface="Arial" pitchFamily="34" charset="0"/>
            </a:endParaRPr>
          </a:p>
          <a:p>
            <a:pPr marL="342900" lvl="1" indent="-342900" algn="ctr"/>
            <a:endParaRPr lang="de-DE" sz="1400" b="0" dirty="0">
              <a:solidFill>
                <a:schemeClr val="bg1"/>
              </a:solidFill>
              <a:latin typeface="Arial" pitchFamily="34" charset="0"/>
              <a:cs typeface="Arial" pitchFamily="34" charset="0"/>
            </a:endParaRPr>
          </a:p>
        </p:txBody>
      </p:sp>
      <p:sp>
        <p:nvSpPr>
          <p:cNvPr id="9" name="Title 1"/>
          <p:cNvSpPr>
            <a:spLocks noGrp="1"/>
          </p:cNvSpPr>
          <p:nvPr>
            <p:ph type="title"/>
          </p:nvPr>
        </p:nvSpPr>
        <p:spPr>
          <a:xfrm>
            <a:off x="0" y="1123653"/>
            <a:ext cx="9144000" cy="865187"/>
          </a:xfrm>
        </p:spPr>
        <p:txBody>
          <a:bodyPr/>
          <a:lstStyle/>
          <a:p>
            <a:pPr algn="ctr"/>
            <a:r>
              <a:rPr lang="de-DE" altLang="en-US" sz="3200" dirty="0" smtClean="0"/>
              <a:t/>
            </a:r>
            <a:br>
              <a:rPr lang="de-DE" altLang="en-US" sz="3200" dirty="0" smtClean="0"/>
            </a:br>
            <a:r>
              <a:rPr lang="de-DE" altLang="en-US" sz="2800" dirty="0" smtClean="0"/>
              <a:t>DG ECHO: TWO COMPLEMENTARY TOOLS</a:t>
            </a:r>
            <a:endParaRPr lang="en-GB" altLang="en-US" sz="2800" dirty="0" smtClean="0"/>
          </a:p>
        </p:txBody>
      </p:sp>
      <p:graphicFrame>
        <p:nvGraphicFramePr>
          <p:cNvPr id="10" name="Table 9"/>
          <p:cNvGraphicFramePr>
            <a:graphicFrameLocks noGrp="1"/>
          </p:cNvGraphicFramePr>
          <p:nvPr>
            <p:extLst/>
          </p:nvPr>
        </p:nvGraphicFramePr>
        <p:xfrm>
          <a:off x="395536" y="2132856"/>
          <a:ext cx="8640960" cy="4665093"/>
        </p:xfrm>
        <a:graphic>
          <a:graphicData uri="http://schemas.openxmlformats.org/drawingml/2006/table">
            <a:tbl>
              <a:tblPr/>
              <a:tblGrid>
                <a:gridCol w="1476041">
                  <a:extLst>
                    <a:ext uri="{9D8B030D-6E8A-4147-A177-3AD203B41FA5}">
                      <a16:colId xmlns:a16="http://schemas.microsoft.com/office/drawing/2014/main" val="20000"/>
                    </a:ext>
                  </a:extLst>
                </a:gridCol>
                <a:gridCol w="3862799">
                  <a:extLst>
                    <a:ext uri="{9D8B030D-6E8A-4147-A177-3AD203B41FA5}">
                      <a16:colId xmlns:a16="http://schemas.microsoft.com/office/drawing/2014/main" val="20001"/>
                    </a:ext>
                  </a:extLst>
                </a:gridCol>
                <a:gridCol w="3302120">
                  <a:extLst>
                    <a:ext uri="{9D8B030D-6E8A-4147-A177-3AD203B41FA5}">
                      <a16:colId xmlns:a16="http://schemas.microsoft.com/office/drawing/2014/main" val="20002"/>
                    </a:ext>
                  </a:extLst>
                </a:gridCol>
              </a:tblGrid>
              <a:tr h="3422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Verdana" pitchFamily="34" charset="0"/>
                      </a:endParaRPr>
                    </a:p>
                  </a:txBody>
                  <a:tcPr marL="91437" marR="91437"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rgbClr val="000000"/>
                          </a:solidFill>
                          <a:effectLst/>
                          <a:latin typeface="Verdana" pitchFamily="34" charset="0"/>
                        </a:rPr>
                        <a:t>HUMANITARIAN AID</a:t>
                      </a:r>
                      <a:endParaRPr kumimoji="0" lang="en-GB" sz="1600" b="1"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rgbClr val="000000"/>
                          </a:solidFill>
                          <a:effectLst/>
                          <a:latin typeface="Verdana" pitchFamily="34" charset="0"/>
                        </a:rPr>
                        <a:t>CIVIL PROTECTION </a:t>
                      </a:r>
                      <a:endParaRPr kumimoji="0" lang="en-GB" sz="1600" b="1"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9803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err="1" smtClean="0">
                          <a:ln>
                            <a:noFill/>
                          </a:ln>
                          <a:solidFill>
                            <a:srgbClr val="000000"/>
                          </a:solidFill>
                          <a:effectLst/>
                          <a:latin typeface="Verdana" pitchFamily="34" charset="0"/>
                        </a:rPr>
                        <a:t>What</a:t>
                      </a:r>
                      <a:r>
                        <a:rPr kumimoji="0" lang="de-DE" sz="1400" b="1" i="0" u="none" strike="noStrike" cap="none" normalizeH="0" baseline="0" dirty="0" smtClean="0">
                          <a:ln>
                            <a:noFill/>
                          </a:ln>
                          <a:solidFill>
                            <a:srgbClr val="000000"/>
                          </a:solidFill>
                          <a:effectLst/>
                          <a:latin typeface="Verdana" pitchFamily="34" charset="0"/>
                        </a:rPr>
                        <a:t>? </a:t>
                      </a:r>
                      <a:endParaRPr kumimoji="0" lang="en-GB" sz="1400" b="1"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sz="1400" b="0" i="0" u="none" strike="noStrike" cap="none" normalizeH="0" baseline="0" dirty="0" smtClean="0">
                          <a:ln>
                            <a:noFill/>
                          </a:ln>
                          <a:solidFill>
                            <a:srgbClr val="000000"/>
                          </a:solidFill>
                          <a:effectLst/>
                          <a:latin typeface="Verdana" pitchFamily="34" charset="0"/>
                        </a:rPr>
                        <a:t>DG ECHO as major donor: </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sz="1400" b="0" i="0" u="none" strike="noStrike" cap="none" normalizeH="0" baseline="0" dirty="0" smtClean="0">
                          <a:ln>
                            <a:noFill/>
                          </a:ln>
                          <a:solidFill>
                            <a:srgbClr val="000000"/>
                          </a:solidFill>
                          <a:effectLst/>
                          <a:latin typeface="Verdana" pitchFamily="34" charset="0"/>
                        </a:rPr>
                        <a:t>programming and policy development</a:t>
                      </a:r>
                      <a:endParaRPr kumimoji="0" lang="en-GB" sz="1400" b="0"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rgbClr val="000000"/>
                          </a:solidFill>
                          <a:effectLst/>
                          <a:latin typeface="Verdana" pitchFamily="34" charset="0"/>
                        </a:rPr>
                        <a:t>DG ECHO as coordinator:</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rgbClr val="000000"/>
                          </a:solidFill>
                          <a:effectLst/>
                          <a:latin typeface="Verdana" pitchFamily="34" charset="0"/>
                        </a:rPr>
                        <a:t>voluntary contributions of in-kind assistance from Participating States</a:t>
                      </a: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580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400" b="1" i="0" u="none" strike="noStrike" cap="none" normalizeH="0" baseline="0" dirty="0" smtClean="0">
                          <a:ln>
                            <a:noFill/>
                          </a:ln>
                          <a:solidFill>
                            <a:schemeClr val="tx1"/>
                          </a:solidFill>
                          <a:effectLst/>
                          <a:latin typeface="Verdana" pitchFamily="34" charset="0"/>
                        </a:rPr>
                        <a:t>How </a:t>
                      </a:r>
                      <a:r>
                        <a:rPr kumimoji="0" lang="fr-BE" sz="1400" b="1" i="0" u="none" strike="noStrike" cap="none" normalizeH="0" baseline="0" dirty="0" err="1" smtClean="0">
                          <a:ln>
                            <a:noFill/>
                          </a:ln>
                          <a:solidFill>
                            <a:schemeClr val="tx1"/>
                          </a:solidFill>
                          <a:effectLst/>
                          <a:latin typeface="Verdana" pitchFamily="34" charset="0"/>
                        </a:rPr>
                        <a:t>much</a:t>
                      </a:r>
                      <a:r>
                        <a:rPr kumimoji="0" lang="fr-BE" sz="1400" b="1" i="0" u="none" strike="noStrike" cap="none" normalizeH="0" baseline="0" dirty="0" smtClean="0">
                          <a:ln>
                            <a:noFill/>
                          </a:ln>
                          <a:solidFill>
                            <a:schemeClr val="tx1"/>
                          </a:solidFill>
                          <a:effectLst/>
                          <a:latin typeface="Verdana" pitchFamily="34" charset="0"/>
                        </a:rPr>
                        <a:t>?</a:t>
                      </a:r>
                      <a:endParaRPr kumimoji="0" lang="en-GB" sz="1400" b="1"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sz="1400" b="0" i="0" u="none" strike="noStrike" cap="none" normalizeH="0" baseline="0" dirty="0" smtClean="0">
                          <a:ln>
                            <a:noFill/>
                          </a:ln>
                          <a:solidFill>
                            <a:srgbClr val="000000"/>
                          </a:solidFill>
                          <a:effectLst/>
                          <a:latin typeface="Verdana" pitchFamily="34" charset="0"/>
                        </a:rPr>
                        <a:t>EUR 1 billion in 2018</a:t>
                      </a: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rgbClr val="000000"/>
                          </a:solidFill>
                          <a:effectLst/>
                          <a:latin typeface="Verdana" pitchFamily="34" charset="0"/>
                        </a:rPr>
                        <a:t>EUR 35 million in 2018</a:t>
                      </a: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528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Verdana" pitchFamily="34" charset="0"/>
                        </a:rPr>
                        <a:t>To whom? </a:t>
                      </a:r>
                      <a:endParaRPr kumimoji="0" lang="en-GB" sz="1400" b="1" i="0" u="none" strike="noStrike" cap="none" normalizeH="0" baseline="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Implementing partners</a:t>
                      </a:r>
                      <a:endParaRPr kumimoji="0" lang="en-GB" sz="1400" b="0"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Governments of disaster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affected countries</a:t>
                      </a:r>
                      <a:endParaRPr kumimoji="0" lang="en-GB" sz="1400" b="0"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7470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Verdana" pitchFamily="34" charset="0"/>
                        </a:rPr>
                        <a:t>Geographical scope?</a:t>
                      </a: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Most vulnerable populations in third countries, mainly in developing countries</a:t>
                      </a:r>
                      <a:endParaRPr kumimoji="0" lang="en-GB" sz="1400" b="0"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Inside and outside the EU</a:t>
                      </a:r>
                      <a:endParaRPr kumimoji="0" lang="en-GB" sz="1400" b="0"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7470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Verdana" pitchFamily="34" charset="0"/>
                        </a:rPr>
                        <a:t>Type of disaster?</a:t>
                      </a: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Natural and man-made disasters </a:t>
                      </a:r>
                      <a:br>
                        <a:rPr kumimoji="0" lang="en-GB" sz="1400" b="0" i="0" u="none" strike="noStrike" cap="none" normalizeH="0" baseline="0" dirty="0" smtClean="0">
                          <a:ln>
                            <a:noFill/>
                          </a:ln>
                          <a:solidFill>
                            <a:srgbClr val="000000"/>
                          </a:solidFill>
                          <a:effectLst/>
                          <a:latin typeface="Verdana" pitchFamily="34" charset="0"/>
                        </a:rPr>
                      </a:br>
                      <a:r>
                        <a:rPr kumimoji="0" lang="en-GB" sz="1400" b="0" i="0" u="none" strike="noStrike" cap="none" normalizeH="0" baseline="0" dirty="0" smtClean="0">
                          <a:ln>
                            <a:noFill/>
                          </a:ln>
                          <a:solidFill>
                            <a:srgbClr val="000000"/>
                          </a:solidFill>
                          <a:effectLst/>
                          <a:latin typeface="Verdana" pitchFamily="34" charset="0"/>
                        </a:rPr>
                        <a:t>(complex emergencies, wars, conflicts, forgotten crises etc.)</a:t>
                      </a:r>
                      <a:endParaRPr kumimoji="0" lang="en-GB" sz="1400" b="0"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Natural and man-made disasters (complex emergencies exceptional)</a:t>
                      </a:r>
                      <a:endParaRPr kumimoji="0" lang="en-GB" sz="1400" b="0"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7072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Verdana" pitchFamily="34" charset="0"/>
                        </a:rPr>
                        <a:t>Timescale?</a:t>
                      </a: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Immediate aftermath of crisis and beyond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Depending on humanitarian needs</a:t>
                      </a:r>
                      <a:endParaRPr kumimoji="0" lang="en-GB" sz="1400" b="0"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Acute stage only </a:t>
                      </a:r>
                      <a:br>
                        <a:rPr kumimoji="0" lang="en-GB" sz="1400" b="0" i="0" u="none" strike="noStrike" cap="none" normalizeH="0" baseline="0" dirty="0" smtClean="0">
                          <a:ln>
                            <a:noFill/>
                          </a:ln>
                          <a:solidFill>
                            <a:srgbClr val="000000"/>
                          </a:solidFill>
                          <a:effectLst/>
                          <a:latin typeface="Verdana" pitchFamily="34" charset="0"/>
                        </a:rPr>
                      </a:br>
                      <a:r>
                        <a:rPr kumimoji="0" lang="en-GB" sz="1400" b="0" i="0" u="none" strike="noStrike" cap="none" normalizeH="0" baseline="0" dirty="0" smtClean="0">
                          <a:ln>
                            <a:noFill/>
                          </a:ln>
                          <a:solidFill>
                            <a:srgbClr val="000000"/>
                          </a:solidFill>
                          <a:effectLst/>
                          <a:latin typeface="Verdana" pitchFamily="34" charset="0"/>
                        </a:rPr>
                        <a:t>Normally first few weeks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rPr>
                        <a:t>after a disaster</a:t>
                      </a:r>
                      <a:endParaRPr kumimoji="0" lang="en-GB" sz="1400" b="0" i="0" u="none" strike="noStrike" cap="none" normalizeH="0" baseline="0" dirty="0" smtClean="0">
                        <a:ln>
                          <a:noFill/>
                        </a:ln>
                        <a:solidFill>
                          <a:schemeClr val="tx1"/>
                        </a:solidFill>
                        <a:effectLst/>
                        <a:latin typeface="Verdana" pitchFamily="34" charset="0"/>
                      </a:endParaRPr>
                    </a:p>
                  </a:txBody>
                  <a:tcPr marL="91437" marR="9143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31244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268760"/>
            <a:ext cx="8640960" cy="523220"/>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GB" sz="2800" dirty="0">
                <a:cs typeface="Arial" panose="020B0604020202020204" pitchFamily="34" charset="0"/>
              </a:rPr>
              <a:t>Union Civil Protection Mechanism (UCPM)</a:t>
            </a:r>
          </a:p>
        </p:txBody>
      </p:sp>
      <p:sp>
        <p:nvSpPr>
          <p:cNvPr id="2" name="TextBox 1"/>
          <p:cNvSpPr txBox="1"/>
          <p:nvPr/>
        </p:nvSpPr>
        <p:spPr>
          <a:xfrm>
            <a:off x="1924605" y="5254798"/>
            <a:ext cx="2880320" cy="1369606"/>
          </a:xfrm>
          <a:prstGeom prst="rect">
            <a:avLst/>
          </a:prstGeom>
          <a:noFill/>
        </p:spPr>
        <p:txBody>
          <a:bodyPr wrap="square">
            <a:spAutoFit/>
          </a:bodyPr>
          <a:lstStyle/>
          <a:p>
            <a:pPr algn="ctr">
              <a:spcBef>
                <a:spcPts val="600"/>
              </a:spcBef>
              <a:defRPr/>
            </a:pPr>
            <a:r>
              <a:rPr lang="de-DE" altLang="en-US" sz="2200" dirty="0">
                <a:solidFill>
                  <a:schemeClr val="tx1"/>
                </a:solidFill>
                <a:ea typeface="Verdana" panose="020B0604030504040204" pitchFamily="34" charset="0"/>
                <a:cs typeface="Verdana" panose="020B0604030504040204" pitchFamily="34" charset="0"/>
              </a:rPr>
              <a:t>Response</a:t>
            </a:r>
          </a:p>
          <a:p>
            <a:pPr marL="171450" indent="-171450">
              <a:spcBef>
                <a:spcPts val="600"/>
              </a:spcBef>
              <a:buFont typeface="Arial" panose="020B0604020202020204" pitchFamily="34" charset="0"/>
              <a:buChar char="•"/>
              <a:defRPr/>
            </a:pPr>
            <a:r>
              <a:rPr lang="de-DE" altLang="en-US" sz="1100" b="0" dirty="0">
                <a:solidFill>
                  <a:schemeClr val="tx1"/>
                </a:solidFill>
                <a:ea typeface="Verdana" panose="020B0604030504040204" pitchFamily="34" charset="0"/>
                <a:cs typeface="Verdana" panose="020B0604030504040204" pitchFamily="34" charset="0"/>
              </a:rPr>
              <a:t>European Emergency Response </a:t>
            </a:r>
            <a:r>
              <a:rPr lang="de-DE" altLang="en-US" sz="1100" b="0" dirty="0" err="1">
                <a:solidFill>
                  <a:schemeClr val="tx1"/>
                </a:solidFill>
                <a:ea typeface="Verdana" panose="020B0604030504040204" pitchFamily="34" charset="0"/>
                <a:cs typeface="Verdana" panose="020B0604030504040204" pitchFamily="34" charset="0"/>
              </a:rPr>
              <a:t>Capacity</a:t>
            </a:r>
            <a:r>
              <a:rPr lang="de-DE" altLang="en-US" sz="1100" b="0" dirty="0">
                <a:solidFill>
                  <a:schemeClr val="tx1"/>
                </a:solidFill>
                <a:ea typeface="Verdana" panose="020B0604030504040204" pitchFamily="34" charset="0"/>
                <a:cs typeface="Verdana" panose="020B0604030504040204" pitchFamily="34" charset="0"/>
              </a:rPr>
              <a:t> (EERC – "</a:t>
            </a:r>
            <a:r>
              <a:rPr lang="de-DE" altLang="en-US" sz="1100" b="0" dirty="0" err="1">
                <a:solidFill>
                  <a:schemeClr val="tx1"/>
                </a:solidFill>
                <a:ea typeface="Verdana" panose="020B0604030504040204" pitchFamily="34" charset="0"/>
                <a:cs typeface="Verdana" panose="020B0604030504040204" pitchFamily="34" charset="0"/>
              </a:rPr>
              <a:t>Voluntary</a:t>
            </a:r>
            <a:r>
              <a:rPr lang="de-DE" altLang="en-US" sz="1100" b="0" dirty="0">
                <a:solidFill>
                  <a:schemeClr val="tx1"/>
                </a:solidFill>
                <a:ea typeface="Verdana" panose="020B0604030504040204" pitchFamily="34" charset="0"/>
                <a:cs typeface="Verdana" panose="020B0604030504040204" pitchFamily="34" charset="0"/>
              </a:rPr>
              <a:t> Pool")</a:t>
            </a:r>
          </a:p>
          <a:p>
            <a:pPr marL="171450" indent="-171450">
              <a:spcBef>
                <a:spcPts val="600"/>
              </a:spcBef>
              <a:buFont typeface="Arial" panose="020B0604020202020204" pitchFamily="34" charset="0"/>
              <a:buChar char="•"/>
              <a:defRPr/>
            </a:pPr>
            <a:r>
              <a:rPr lang="de-DE" altLang="en-US" sz="1100" b="0" dirty="0">
                <a:solidFill>
                  <a:schemeClr val="tx1"/>
                </a:solidFill>
                <a:ea typeface="Verdana" panose="020B0604030504040204" pitchFamily="34" charset="0"/>
                <a:cs typeface="Verdana" panose="020B0604030504040204" pitchFamily="34" charset="0"/>
              </a:rPr>
              <a:t>EU </a:t>
            </a:r>
            <a:r>
              <a:rPr lang="de-DE" altLang="en-US" sz="1100" b="0" dirty="0" err="1">
                <a:solidFill>
                  <a:schemeClr val="tx1"/>
                </a:solidFill>
                <a:ea typeface="Verdana" panose="020B0604030504040204" pitchFamily="34" charset="0"/>
                <a:cs typeface="Verdana" panose="020B0604030504040204" pitchFamily="34" charset="0"/>
              </a:rPr>
              <a:t>Civil</a:t>
            </a:r>
            <a:r>
              <a:rPr lang="de-DE" altLang="en-US" sz="1100" b="0" dirty="0">
                <a:solidFill>
                  <a:schemeClr val="tx1"/>
                </a:solidFill>
                <a:ea typeface="Verdana" panose="020B0604030504040204" pitchFamily="34" charset="0"/>
                <a:cs typeface="Verdana" panose="020B0604030504040204" pitchFamily="34" charset="0"/>
              </a:rPr>
              <a:t> </a:t>
            </a:r>
            <a:r>
              <a:rPr lang="de-DE" altLang="en-US" sz="1100" b="0" dirty="0" err="1">
                <a:solidFill>
                  <a:schemeClr val="tx1"/>
                </a:solidFill>
                <a:ea typeface="Verdana" panose="020B0604030504040204" pitchFamily="34" charset="0"/>
                <a:cs typeface="Verdana" panose="020B0604030504040204" pitchFamily="34" charset="0"/>
              </a:rPr>
              <a:t>Protection</a:t>
            </a:r>
            <a:r>
              <a:rPr lang="de-DE" altLang="en-US" sz="1100" b="0" dirty="0">
                <a:solidFill>
                  <a:schemeClr val="tx1"/>
                </a:solidFill>
                <a:ea typeface="Verdana" panose="020B0604030504040204" pitchFamily="34" charset="0"/>
                <a:cs typeface="Verdana" panose="020B0604030504040204" pitchFamily="34" charset="0"/>
              </a:rPr>
              <a:t> Teams (EUCPT)</a:t>
            </a:r>
          </a:p>
          <a:p>
            <a:pPr marL="171450" indent="-171450">
              <a:spcBef>
                <a:spcPts val="600"/>
              </a:spcBef>
              <a:buFont typeface="Arial" panose="020B0604020202020204" pitchFamily="34" charset="0"/>
              <a:buChar char="•"/>
              <a:defRPr/>
            </a:pPr>
            <a:r>
              <a:rPr lang="de-DE" altLang="en-US" sz="1100" b="0" dirty="0">
                <a:solidFill>
                  <a:schemeClr val="tx1"/>
                </a:solidFill>
                <a:ea typeface="Verdana" panose="020B0604030504040204" pitchFamily="34" charset="0"/>
                <a:cs typeface="Verdana" panose="020B0604030504040204" pitchFamily="34" charset="0"/>
              </a:rPr>
              <a:t>Transport</a:t>
            </a:r>
          </a:p>
        </p:txBody>
      </p:sp>
      <p:pic>
        <p:nvPicPr>
          <p:cNvPr id="19462" name="Picture 3" descr="H:\My Documents\ECPMPresentation\Community_Preparedness_icon.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36215" y="2527118"/>
            <a:ext cx="12858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43808" y="4027098"/>
            <a:ext cx="2665413" cy="969496"/>
          </a:xfrm>
          <a:prstGeom prst="rect">
            <a:avLst/>
          </a:prstGeom>
          <a:noFill/>
        </p:spPr>
        <p:txBody>
          <a:bodyPr>
            <a:spAutoFit/>
          </a:bodyPr>
          <a:lstStyle/>
          <a:p>
            <a:pPr algn="ctr">
              <a:defRPr/>
            </a:pPr>
            <a:r>
              <a:rPr lang="en-GB" altLang="en-US" sz="2200" dirty="0">
                <a:solidFill>
                  <a:schemeClr val="tx1"/>
                </a:solidFill>
                <a:ea typeface="Verdana" panose="020B0604030504040204" pitchFamily="34" charset="0"/>
                <a:cs typeface="Verdana" panose="020B0604030504040204" pitchFamily="34" charset="0"/>
              </a:rPr>
              <a:t>Preparedness</a:t>
            </a:r>
          </a:p>
          <a:p>
            <a:pPr marL="171450" indent="-171450">
              <a:buFont typeface="Arial" panose="020B0604020202020204" pitchFamily="34" charset="0"/>
              <a:buChar char="•"/>
              <a:defRPr/>
            </a:pPr>
            <a:r>
              <a:rPr lang="en-GB" altLang="en-US" sz="1100" b="0" dirty="0">
                <a:solidFill>
                  <a:schemeClr val="tx1"/>
                </a:solidFill>
                <a:ea typeface="Verdana" panose="020B0604030504040204" pitchFamily="34" charset="0"/>
                <a:cs typeface="Verdana" panose="020B0604030504040204" pitchFamily="34" charset="0"/>
              </a:rPr>
              <a:t>Training </a:t>
            </a:r>
          </a:p>
          <a:p>
            <a:pPr marL="171450" indent="-171450">
              <a:buFont typeface="Arial" panose="020B0604020202020204" pitchFamily="34" charset="0"/>
              <a:buChar char="•"/>
              <a:defRPr/>
            </a:pPr>
            <a:r>
              <a:rPr lang="en-GB" altLang="en-US" sz="1100" b="0" dirty="0">
                <a:solidFill>
                  <a:schemeClr val="tx1"/>
                </a:solidFill>
                <a:ea typeface="Verdana" panose="020B0604030504040204" pitchFamily="34" charset="0"/>
                <a:cs typeface="Verdana" panose="020B0604030504040204" pitchFamily="34" charset="0"/>
              </a:rPr>
              <a:t>Exercises</a:t>
            </a:r>
          </a:p>
          <a:p>
            <a:pPr marL="171450" indent="-171450">
              <a:buFont typeface="Arial" panose="020B0604020202020204" pitchFamily="34" charset="0"/>
              <a:buChar char="•"/>
              <a:defRPr/>
            </a:pPr>
            <a:r>
              <a:rPr lang="en-GB" altLang="en-US" sz="1100" b="0" dirty="0">
                <a:solidFill>
                  <a:schemeClr val="tx1"/>
                </a:solidFill>
                <a:ea typeface="Verdana" panose="020B0604030504040204" pitchFamily="34" charset="0"/>
                <a:cs typeface="Verdana" panose="020B0604030504040204" pitchFamily="34" charset="0"/>
              </a:rPr>
              <a:t>Exchange of </a:t>
            </a:r>
            <a:r>
              <a:rPr lang="en-GB" altLang="en-US" sz="1100" b="0" dirty="0" smtClean="0">
                <a:solidFill>
                  <a:schemeClr val="tx1"/>
                </a:solidFill>
                <a:ea typeface="Verdana" panose="020B0604030504040204" pitchFamily="34" charset="0"/>
                <a:cs typeface="Verdana" panose="020B0604030504040204" pitchFamily="34" charset="0"/>
              </a:rPr>
              <a:t>experts</a:t>
            </a:r>
            <a:endParaRPr lang="en-GB" altLang="en-US" sz="1100" b="0" dirty="0">
              <a:solidFill>
                <a:schemeClr val="tx1"/>
              </a:solidFill>
              <a:ea typeface="Verdana" panose="020B0604030504040204" pitchFamily="34" charset="0"/>
              <a:cs typeface="Verdana" panose="020B0604030504040204" pitchFamily="34" charset="0"/>
            </a:endParaRPr>
          </a:p>
        </p:txBody>
      </p:sp>
      <p:pic>
        <p:nvPicPr>
          <p:cNvPr id="19464" name="Picture 4" descr="H:\My Documents\ECPMPresentation\prevention icon.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55576" y="2621523"/>
            <a:ext cx="17145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5" descr="H:\My Documents\ECPMPresentation\response icon.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81847" y="5285630"/>
            <a:ext cx="1118447" cy="11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8268" y="4034811"/>
            <a:ext cx="2520280" cy="969496"/>
          </a:xfrm>
          <a:prstGeom prst="rect">
            <a:avLst/>
          </a:prstGeom>
          <a:noFill/>
        </p:spPr>
        <p:txBody>
          <a:bodyPr wrap="square">
            <a:spAutoFit/>
          </a:bodyPr>
          <a:lstStyle/>
          <a:p>
            <a:pPr algn="ctr">
              <a:defRPr/>
            </a:pPr>
            <a:r>
              <a:rPr lang="en-GB" altLang="en-US" sz="2200" dirty="0">
                <a:solidFill>
                  <a:schemeClr val="tx1"/>
                </a:solidFill>
                <a:ea typeface="Verdana" panose="020B0604030504040204" pitchFamily="34" charset="0"/>
                <a:cs typeface="Verdana" panose="020B0604030504040204" pitchFamily="34" charset="0"/>
              </a:rPr>
              <a:t>Prevention</a:t>
            </a:r>
          </a:p>
          <a:p>
            <a:pPr marL="171450" indent="-171450">
              <a:buFont typeface="Arial" panose="020B0604020202020204" pitchFamily="34" charset="0"/>
              <a:buChar char="•"/>
              <a:defRPr/>
            </a:pPr>
            <a:r>
              <a:rPr lang="en-GB" sz="1100" b="0" dirty="0">
                <a:solidFill>
                  <a:schemeClr val="tx1"/>
                </a:solidFill>
                <a:ea typeface="Verdana" panose="020B0604030504040204" pitchFamily="34" charset="0"/>
                <a:cs typeface="Verdana" panose="020B0604030504040204" pitchFamily="34" charset="0"/>
              </a:rPr>
              <a:t>Risk assessment</a:t>
            </a:r>
          </a:p>
          <a:p>
            <a:pPr marL="171450" indent="-171450">
              <a:buFont typeface="Arial" panose="020B0604020202020204" pitchFamily="34" charset="0"/>
              <a:buChar char="•"/>
              <a:defRPr/>
            </a:pPr>
            <a:r>
              <a:rPr lang="en-GB" sz="1100" b="0" dirty="0">
                <a:solidFill>
                  <a:schemeClr val="tx1"/>
                </a:solidFill>
                <a:ea typeface="Verdana" panose="020B0604030504040204" pitchFamily="34" charset="0"/>
                <a:cs typeface="Verdana" panose="020B0604030504040204" pitchFamily="34" charset="0"/>
              </a:rPr>
              <a:t>Risk management capability</a:t>
            </a:r>
          </a:p>
          <a:p>
            <a:pPr marL="171450" indent="-171450">
              <a:buFont typeface="Arial" panose="020B0604020202020204" pitchFamily="34" charset="0"/>
              <a:buChar char="•"/>
              <a:defRPr/>
            </a:pPr>
            <a:r>
              <a:rPr lang="en-GB" sz="1100" b="0" dirty="0">
                <a:solidFill>
                  <a:schemeClr val="tx1"/>
                </a:solidFill>
                <a:ea typeface="Verdana" panose="020B0604030504040204" pitchFamily="34" charset="0"/>
                <a:cs typeface="Verdana" panose="020B0604030504040204" pitchFamily="34" charset="0"/>
              </a:rPr>
              <a:t>Risk management planning </a:t>
            </a:r>
          </a:p>
        </p:txBody>
      </p:sp>
      <p:sp>
        <p:nvSpPr>
          <p:cNvPr id="8" name="Rectangle 7"/>
          <p:cNvSpPr/>
          <p:nvPr/>
        </p:nvSpPr>
        <p:spPr>
          <a:xfrm>
            <a:off x="251520" y="1772816"/>
            <a:ext cx="8605837" cy="53860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spcBef>
                <a:spcPts val="600"/>
              </a:spcBef>
              <a:defRPr/>
            </a:pPr>
            <a:r>
              <a:rPr lang="de-DE" altLang="en-US" sz="1200" dirty="0"/>
              <a:t>Enhanced </a:t>
            </a:r>
            <a:r>
              <a:rPr lang="de-DE" altLang="en-US" sz="1200" dirty="0" err="1"/>
              <a:t>cooperation</a:t>
            </a:r>
            <a:r>
              <a:rPr lang="de-DE" altLang="en-US" sz="1200" dirty="0"/>
              <a:t> in </a:t>
            </a:r>
            <a:r>
              <a:rPr lang="de-DE" altLang="en-US" sz="1200" dirty="0" err="1"/>
              <a:t>the</a:t>
            </a:r>
            <a:r>
              <a:rPr lang="de-DE" altLang="en-US" sz="1200" dirty="0"/>
              <a:t> </a:t>
            </a:r>
            <a:r>
              <a:rPr lang="de-DE" altLang="en-US" sz="1200" dirty="0" err="1"/>
              <a:t>field</a:t>
            </a:r>
            <a:r>
              <a:rPr lang="de-DE" altLang="en-US" sz="1200" dirty="0"/>
              <a:t> </a:t>
            </a:r>
            <a:r>
              <a:rPr lang="de-DE" altLang="en-US" sz="1200" dirty="0" err="1"/>
              <a:t>of</a:t>
            </a:r>
            <a:r>
              <a:rPr lang="de-DE" altLang="en-US" sz="1200" dirty="0"/>
              <a:t> </a:t>
            </a:r>
            <a:r>
              <a:rPr lang="de-DE" altLang="en-US" sz="1200" dirty="0" err="1"/>
              <a:t>civil</a:t>
            </a:r>
            <a:r>
              <a:rPr lang="de-DE" altLang="en-US" sz="1200" dirty="0"/>
              <a:t> </a:t>
            </a:r>
            <a:r>
              <a:rPr lang="de-DE" altLang="en-US" sz="1200" dirty="0" err="1"/>
              <a:t>protection</a:t>
            </a:r>
            <a:r>
              <a:rPr lang="de-DE" altLang="en-US" sz="1200" dirty="0"/>
              <a:t> </a:t>
            </a:r>
            <a:r>
              <a:rPr lang="de-DE" altLang="en-US" sz="1200" dirty="0" err="1"/>
              <a:t>amongst</a:t>
            </a:r>
            <a:r>
              <a:rPr lang="de-DE" altLang="en-US" sz="1200" dirty="0"/>
              <a:t> 34 </a:t>
            </a:r>
            <a:r>
              <a:rPr lang="de-DE" altLang="en-US" sz="1200" dirty="0" err="1"/>
              <a:t>Participating</a:t>
            </a:r>
            <a:r>
              <a:rPr lang="de-DE" altLang="en-US" sz="1200" dirty="0"/>
              <a:t> States </a:t>
            </a:r>
          </a:p>
          <a:p>
            <a:pPr algn="ctr">
              <a:spcBef>
                <a:spcPts val="600"/>
              </a:spcBef>
              <a:defRPr/>
            </a:pPr>
            <a:r>
              <a:rPr lang="en-GB" sz="1200" b="0" dirty="0"/>
              <a:t>28 EU Member States + Iceland, Montenegro, Norway, Serbia, </a:t>
            </a:r>
            <a:r>
              <a:rPr lang="en-GB" sz="1200" b="0" dirty="0" smtClean="0"/>
              <a:t>North Macedonia, </a:t>
            </a:r>
            <a:r>
              <a:rPr lang="en-GB" sz="1200" b="0" dirty="0"/>
              <a:t>Turkey</a:t>
            </a:r>
            <a:endParaRPr lang="de-DE" altLang="en-US" sz="1200" b="0" dirty="0">
              <a:solidFill>
                <a:srgbClr val="FF0000"/>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9756" y="2421439"/>
            <a:ext cx="3457601" cy="443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788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endParaRPr lang="en-GB"/>
          </a:p>
        </p:txBody>
      </p:sp>
      <p:sp>
        <p:nvSpPr>
          <p:cNvPr id="26627" name="Text Placeholder 2"/>
          <p:cNvSpPr>
            <a:spLocks noGrp="1"/>
          </p:cNvSpPr>
          <p:nvPr>
            <p:ph type="body" idx="1"/>
          </p:nvPr>
        </p:nvSpPr>
        <p:spPr/>
        <p:txBody>
          <a:bodyPr/>
          <a:lstStyle/>
          <a:p>
            <a:pPr eaLnBrk="1" hangingPunct="1"/>
            <a:endParaRPr lang="en-US" altLang="en-US" smtClean="0"/>
          </a:p>
        </p:txBody>
      </p:sp>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2553" r="12563"/>
          <a:stretch>
            <a:fillRect/>
          </a:stretch>
        </p:blipFill>
        <p:spPr bwMode="auto">
          <a:xfrm>
            <a:off x="-36513" y="-174"/>
            <a:ext cx="9203887" cy="685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762019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7544" y="4892745"/>
            <a:ext cx="2843808" cy="1920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23528" y="3356992"/>
            <a:ext cx="3008195" cy="131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268760"/>
            <a:ext cx="266624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p:cNvPicPr>
          <p:nvPr/>
        </p:nvPicPr>
        <p:blipFill>
          <a:blip r:embed="rId6" cstate="print"/>
          <a:srcRect/>
          <a:stretch>
            <a:fillRect/>
          </a:stretch>
        </p:blipFill>
        <p:spPr bwMode="auto">
          <a:xfrm>
            <a:off x="4499992" y="1898104"/>
            <a:ext cx="4362137" cy="4627240"/>
          </a:xfrm>
          <a:prstGeom prst="rect">
            <a:avLst/>
          </a:prstGeom>
          <a:noFill/>
          <a:ln w="9525">
            <a:noFill/>
            <a:miter lim="800000"/>
            <a:headEnd/>
            <a:tailEnd/>
          </a:ln>
        </p:spPr>
      </p:pic>
    </p:spTree>
    <p:extLst>
      <p:ext uri="{BB962C8B-B14F-4D97-AF65-F5344CB8AC3E}">
        <p14:creationId xmlns:p14="http://schemas.microsoft.com/office/powerpoint/2010/main" val="3837422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27384"/>
            <a:ext cx="9157917" cy="6867900"/>
          </a:xfrm>
          <a:prstGeom prst="rect">
            <a:avLst/>
          </a:prstGeom>
        </p:spPr>
      </p:pic>
    </p:spTree>
    <p:extLst>
      <p:ext uri="{BB962C8B-B14F-4D97-AF65-F5344CB8AC3E}">
        <p14:creationId xmlns:p14="http://schemas.microsoft.com/office/powerpoint/2010/main" val="1205036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8707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773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765192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template_bluebanner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PPT_template_bluebanner_EN</Template>
  <TotalTime>5528</TotalTime>
  <Words>825</Words>
  <Application>Microsoft Office PowerPoint</Application>
  <PresentationFormat>On-screen Show (4:3)</PresentationFormat>
  <Paragraphs>184</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Verdana</vt:lpstr>
      <vt:lpstr>Wingdings</vt:lpstr>
      <vt:lpstr>PPT_template_bluebanner_EN</vt:lpstr>
      <vt:lpstr>PowerPoint Presentation</vt:lpstr>
      <vt:lpstr> DG ECHO: TWO COMPLEMENTARY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Humanitarian Civil-Military Coordination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JONYNAS Ignas (ECHO)</dc:creator>
  <cp:lastModifiedBy>NIKOLAIDIS Apostolos (ECHO)</cp:lastModifiedBy>
  <cp:revision>372</cp:revision>
  <cp:lastPrinted>2019-05-14T07:42:28Z</cp:lastPrinted>
  <dcterms:created xsi:type="dcterms:W3CDTF">2012-07-02T08:04:03Z</dcterms:created>
  <dcterms:modified xsi:type="dcterms:W3CDTF">2019-05-24T14:04:16Z</dcterms:modified>
</cp:coreProperties>
</file>