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0" r:id="rId4"/>
  </p:sldMasterIdLst>
  <p:notesMasterIdLst>
    <p:notesMasterId r:id="rId15"/>
  </p:notesMasterIdLst>
  <p:handoutMasterIdLst>
    <p:handoutMasterId r:id="rId16"/>
  </p:handoutMasterIdLst>
  <p:sldIdLst>
    <p:sldId id="274" r:id="rId5"/>
    <p:sldId id="276" r:id="rId6"/>
    <p:sldId id="277" r:id="rId7"/>
    <p:sldId id="275" r:id="rId8"/>
    <p:sldId id="278" r:id="rId9"/>
    <p:sldId id="279" r:id="rId10"/>
    <p:sldId id="280" r:id="rId11"/>
    <p:sldId id="282" r:id="rId12"/>
    <p:sldId id="284" r:id="rId13"/>
    <p:sldId id="283" r:id="rId14"/>
  </p:sldIdLst>
  <p:sldSz cx="9144000" cy="6858000" type="screen4x3"/>
  <p:notesSz cx="7010400" cy="92964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sz="2000" kern="1200">
        <a:solidFill>
          <a:srgbClr val="000066"/>
        </a:solidFill>
        <a:latin typeface="Tahoma" charset="0"/>
        <a:ea typeface="ＭＳ Ｐゴシック" charset="-128"/>
        <a:cs typeface="+mn-cs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2000" kern="1200">
        <a:solidFill>
          <a:srgbClr val="000066"/>
        </a:solidFill>
        <a:latin typeface="Tahoma" charset="0"/>
        <a:ea typeface="ＭＳ Ｐゴシック" charset="-128"/>
        <a:cs typeface="+mn-cs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2000" kern="1200">
        <a:solidFill>
          <a:srgbClr val="000066"/>
        </a:solidFill>
        <a:latin typeface="Tahoma" charset="0"/>
        <a:ea typeface="ＭＳ Ｐゴシック" charset="-128"/>
        <a:cs typeface="+mn-cs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2000" kern="1200">
        <a:solidFill>
          <a:srgbClr val="000066"/>
        </a:solidFill>
        <a:latin typeface="Tahoma" charset="0"/>
        <a:ea typeface="ＭＳ Ｐゴシック" charset="-128"/>
        <a:cs typeface="+mn-cs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2000" kern="1200">
        <a:solidFill>
          <a:srgbClr val="000066"/>
        </a:solidFill>
        <a:latin typeface="Tahoma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000" kern="1200">
        <a:solidFill>
          <a:srgbClr val="000066"/>
        </a:solidFill>
        <a:latin typeface="Tahoma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000" kern="1200">
        <a:solidFill>
          <a:srgbClr val="000066"/>
        </a:solidFill>
        <a:latin typeface="Tahoma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000" kern="1200">
        <a:solidFill>
          <a:srgbClr val="000066"/>
        </a:solidFill>
        <a:latin typeface="Tahoma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000" kern="1200">
        <a:solidFill>
          <a:srgbClr val="000066"/>
        </a:solidFill>
        <a:latin typeface="Tahoma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279F"/>
    <a:srgbClr val="FF6600"/>
    <a:srgbClr val="660066"/>
    <a:srgbClr val="0000FF"/>
    <a:srgbClr val="008000"/>
    <a:srgbClr val="0000CC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42" autoAdjust="0"/>
    <p:restoredTop sz="70799" autoAdjust="0"/>
  </p:normalViewPr>
  <p:slideViewPr>
    <p:cSldViewPr snapToGrid="0">
      <p:cViewPr varScale="1">
        <p:scale>
          <a:sx n="75" d="100"/>
          <a:sy n="75" d="100"/>
        </p:scale>
        <p:origin x="124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3138" y="-152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4535933" y="8978451"/>
            <a:ext cx="2396574" cy="240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7354" tIns="43676" rIns="87354" bIns="43676">
            <a:spAutoFit/>
          </a:bodyPr>
          <a:lstStyle/>
          <a:p>
            <a:pPr algn="r" defTabSz="862215">
              <a:lnSpc>
                <a:spcPct val="90000"/>
              </a:lnSpc>
              <a:spcBef>
                <a:spcPct val="0"/>
              </a:spcBef>
            </a:pPr>
            <a:r>
              <a:rPr lang="en-US" sz="1100">
                <a:solidFill>
                  <a:schemeClr val="tx1"/>
                </a:solidFill>
              </a:rPr>
              <a:t>Office code - </a:t>
            </a:r>
            <a:fld id="{6368B4B7-C68D-41D3-9F80-116D762074D7}" type="datetime3">
              <a:rPr lang="en-US" sz="1100">
                <a:solidFill>
                  <a:schemeClr val="tx1"/>
                </a:solidFill>
              </a:rPr>
              <a:pPr algn="r" defTabSz="862215">
                <a:lnSpc>
                  <a:spcPct val="90000"/>
                </a:lnSpc>
                <a:spcBef>
                  <a:spcPct val="0"/>
                </a:spcBef>
              </a:pPr>
              <a:t>20 May 2019</a:t>
            </a:fld>
            <a:r>
              <a:rPr lang="en-US" sz="1100">
                <a:solidFill>
                  <a:schemeClr val="tx1"/>
                </a:solidFill>
              </a:rPr>
              <a:t> - </a:t>
            </a:r>
            <a:fld id="{D0752FCC-5FB6-4936-91D7-C556D8DF72AA}" type="slidenum">
              <a:rPr lang="en-US" sz="1100">
                <a:solidFill>
                  <a:schemeClr val="tx1"/>
                </a:solidFill>
              </a:rPr>
              <a:pPr algn="r" defTabSz="862215"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 sz="1100">
              <a:solidFill>
                <a:schemeClr val="tx1"/>
              </a:solidFill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2620787" y="45191"/>
            <a:ext cx="1677952" cy="342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46589" tIns="46589" rIns="46589" bIns="46589">
            <a:spAutoFit/>
          </a:bodyPr>
          <a:lstStyle/>
          <a:p>
            <a:pPr>
              <a:defRPr/>
            </a:pPr>
            <a:r>
              <a:rPr lang="en-US" sz="1600">
                <a:ea typeface="+mn-ea"/>
              </a:rPr>
              <a:t>CLASSIFICATION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2786311" y="8954241"/>
            <a:ext cx="1677952" cy="342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46589" tIns="46589" rIns="46589" bIns="46589">
            <a:spAutoFit/>
          </a:bodyPr>
          <a:lstStyle/>
          <a:p>
            <a:pPr>
              <a:defRPr/>
            </a:pPr>
            <a:r>
              <a:rPr lang="en-US" sz="1600">
                <a:ea typeface="+mn-ea"/>
              </a:rPr>
              <a:t>CLASSIFICATION</a:t>
            </a:r>
          </a:p>
        </p:txBody>
      </p:sp>
    </p:spTree>
    <p:extLst>
      <p:ext uri="{BB962C8B-B14F-4D97-AF65-F5344CB8AC3E}">
        <p14:creationId xmlns:p14="http://schemas.microsoft.com/office/powerpoint/2010/main" val="5230837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3140" y="4394810"/>
            <a:ext cx="5155566" cy="419790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589" tIns="43676" rIns="90589" bIns="4367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Body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5202783" y="8978451"/>
            <a:ext cx="1729724" cy="240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7354" tIns="43676" rIns="87354" bIns="43676">
            <a:spAutoFit/>
          </a:bodyPr>
          <a:lstStyle/>
          <a:p>
            <a:pPr algn="r" defTabSz="862215">
              <a:lnSpc>
                <a:spcPct val="90000"/>
              </a:lnSpc>
              <a:spcBef>
                <a:spcPct val="0"/>
              </a:spcBef>
            </a:pPr>
            <a:r>
              <a:rPr lang="en-US" sz="1100" dirty="0" smtClean="0">
                <a:solidFill>
                  <a:schemeClr val="tx1"/>
                </a:solidFill>
              </a:rPr>
              <a:t>ECJ9- </a:t>
            </a:r>
            <a:fld id="{E23158D3-0672-4C92-8794-4312D4C70AD2}" type="datetime3">
              <a:rPr lang="en-US" sz="1100">
                <a:solidFill>
                  <a:schemeClr val="tx1"/>
                </a:solidFill>
              </a:rPr>
              <a:pPr algn="r" defTabSz="862215">
                <a:lnSpc>
                  <a:spcPct val="90000"/>
                </a:lnSpc>
                <a:spcBef>
                  <a:spcPct val="0"/>
                </a:spcBef>
              </a:pPr>
              <a:t>20 May 2019</a:t>
            </a:fld>
            <a:r>
              <a:rPr lang="en-US" sz="1100" dirty="0">
                <a:solidFill>
                  <a:schemeClr val="tx1"/>
                </a:solidFill>
              </a:rPr>
              <a:t> - </a:t>
            </a:r>
            <a:fld id="{85674D99-FED6-4E1F-ACE5-FA9843EE71DB}" type="slidenum">
              <a:rPr lang="en-US" sz="1100">
                <a:solidFill>
                  <a:schemeClr val="tx1"/>
                </a:solidFill>
              </a:rPr>
              <a:pPr algn="r" defTabSz="862215"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6013" y="565150"/>
            <a:ext cx="4849812" cy="36369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2734039" y="45191"/>
            <a:ext cx="1451447" cy="340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46589" tIns="46589" rIns="46589" bIns="46589">
            <a:spAutoFit/>
          </a:bodyPr>
          <a:lstStyle/>
          <a:p>
            <a:pPr>
              <a:defRPr/>
            </a:pPr>
            <a:r>
              <a:rPr lang="en-US" sz="1600" kern="1200" dirty="0" smtClean="0">
                <a:solidFill>
                  <a:srgbClr val="00B050"/>
                </a:solidFill>
                <a:latin typeface="Tahoma" charset="0"/>
                <a:ea typeface="ＭＳ Ｐゴシック" charset="-128"/>
                <a:cs typeface="+mn-cs"/>
              </a:rPr>
              <a:t>UNCLASSIFIED</a:t>
            </a:r>
            <a:endParaRPr lang="en-US" sz="1600" kern="1200" dirty="0">
              <a:solidFill>
                <a:srgbClr val="00B050"/>
              </a:solidFill>
              <a:latin typeface="Tahoma" charset="0"/>
              <a:ea typeface="ＭＳ Ｐゴシック" charset="-128"/>
              <a:cs typeface="+mn-cs"/>
            </a:endParaRP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2899566" y="8954241"/>
            <a:ext cx="1451447" cy="340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46589" tIns="46589" rIns="46589" bIns="46589">
            <a:spAutoFit/>
          </a:bodyPr>
          <a:lstStyle/>
          <a:p>
            <a:pPr>
              <a:defRPr/>
            </a:pPr>
            <a:r>
              <a:rPr lang="en-US" sz="1600" dirty="0" smtClean="0">
                <a:solidFill>
                  <a:srgbClr val="00B050"/>
                </a:solidFill>
                <a:ea typeface="+mn-ea"/>
              </a:rPr>
              <a:t>UNCLASSIFIED</a:t>
            </a:r>
            <a:endParaRPr lang="en-US" sz="1600" dirty="0">
              <a:solidFill>
                <a:srgbClr val="00B050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900995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890588" rtl="0" eaLnBrk="0" fontAlgn="base" hangingPunct="0">
      <a:lnSpc>
        <a:spcPct val="89000"/>
      </a:lnSpc>
      <a:spcBef>
        <a:spcPct val="40000"/>
      </a:spcBef>
      <a:spcAft>
        <a:spcPct val="0"/>
      </a:spcAft>
      <a:defRPr sz="1400" kern="1200">
        <a:solidFill>
          <a:schemeClr val="tx1"/>
        </a:solidFill>
        <a:latin typeface="Tahoma" charset="0"/>
        <a:ea typeface="ＭＳ Ｐゴシック" charset="-128"/>
        <a:cs typeface="+mn-cs"/>
      </a:defRPr>
    </a:lvl1pPr>
    <a:lvl2pPr marL="227013" algn="l" defTabSz="890588" rtl="0" eaLnBrk="0" fontAlgn="base" hangingPunct="0">
      <a:lnSpc>
        <a:spcPct val="89000"/>
      </a:lnSpc>
      <a:spcBef>
        <a:spcPct val="40000"/>
      </a:spcBef>
      <a:spcAft>
        <a:spcPct val="0"/>
      </a:spcAft>
      <a:defRPr sz="1400" kern="1200">
        <a:solidFill>
          <a:schemeClr val="tx1"/>
        </a:solidFill>
        <a:latin typeface="Tahoma" charset="0"/>
        <a:ea typeface="ＭＳ Ｐゴシック" charset="-128"/>
        <a:cs typeface="+mn-cs"/>
      </a:defRPr>
    </a:lvl2pPr>
    <a:lvl3pPr marL="463550" algn="l" defTabSz="890588" rtl="0" eaLnBrk="0" fontAlgn="base" hangingPunct="0">
      <a:lnSpc>
        <a:spcPct val="89000"/>
      </a:lnSpc>
      <a:spcBef>
        <a:spcPct val="40000"/>
      </a:spcBef>
      <a:spcAft>
        <a:spcPct val="0"/>
      </a:spcAft>
      <a:defRPr sz="1400" kern="1200">
        <a:solidFill>
          <a:schemeClr val="tx1"/>
        </a:solidFill>
        <a:latin typeface="Tahoma" charset="0"/>
        <a:ea typeface="ＭＳ Ｐゴシック" charset="-128"/>
        <a:cs typeface="+mn-cs"/>
      </a:defRPr>
    </a:lvl3pPr>
    <a:lvl4pPr marL="690563" algn="l" defTabSz="890588" rtl="0" eaLnBrk="0" fontAlgn="base" hangingPunct="0">
      <a:lnSpc>
        <a:spcPct val="89000"/>
      </a:lnSpc>
      <a:spcBef>
        <a:spcPct val="40000"/>
      </a:spcBef>
      <a:spcAft>
        <a:spcPct val="0"/>
      </a:spcAft>
      <a:defRPr sz="1400" kern="1200">
        <a:solidFill>
          <a:schemeClr val="tx1"/>
        </a:solidFill>
        <a:latin typeface="Tahoma" charset="0"/>
        <a:ea typeface="ＭＳ Ｐゴシック" charset="-128"/>
        <a:cs typeface="+mn-cs"/>
      </a:defRPr>
    </a:lvl4pPr>
    <a:lvl5pPr marL="915988" algn="l" defTabSz="890588" rtl="0" eaLnBrk="0" fontAlgn="base" hangingPunct="0">
      <a:lnSpc>
        <a:spcPct val="89000"/>
      </a:lnSpc>
      <a:spcBef>
        <a:spcPct val="40000"/>
      </a:spcBef>
      <a:spcAft>
        <a:spcPct val="0"/>
      </a:spcAft>
      <a:defRPr sz="1400" kern="1200">
        <a:solidFill>
          <a:schemeClr val="tx1"/>
        </a:solidFill>
        <a:latin typeface="Tahoma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9638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2810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1456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i="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0838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endParaRPr lang="en-US" sz="1200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3418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4005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5002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890588" rtl="0" eaLnBrk="0" fontAlgn="base" latinLnBrk="0" hangingPunct="0">
              <a:lnSpc>
                <a:spcPct val="89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489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9596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837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5"/>
          <p:cNvSpPr txBox="1">
            <a:spLocks noChangeArrowheads="1"/>
          </p:cNvSpPr>
          <p:nvPr/>
        </p:nvSpPr>
        <p:spPr bwMode="auto">
          <a:xfrm>
            <a:off x="6053138" y="6588125"/>
            <a:ext cx="30257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r">
              <a:spcBef>
                <a:spcPct val="20000"/>
              </a:spcBef>
            </a:pPr>
            <a:fld id="{632B3E2C-7DBF-4C1D-BBC6-1D04AD88F16F}" type="datetime3">
              <a:rPr lang="en-US" sz="1000" smtClean="0">
                <a:solidFill>
                  <a:schemeClr val="bg2"/>
                </a:solidFill>
              </a:rPr>
              <a:pPr algn="r">
                <a:spcBef>
                  <a:spcPct val="20000"/>
                </a:spcBef>
              </a:pPr>
              <a:t>20 May 2019</a:t>
            </a:fld>
            <a:r>
              <a:rPr lang="en-US" sz="1000" dirty="0">
                <a:solidFill>
                  <a:schemeClr val="bg2"/>
                </a:solidFill>
              </a:rPr>
              <a:t> - </a:t>
            </a:r>
            <a:fld id="{306B35B6-1389-4D19-BB49-62FC4E6D0D1D}" type="slidenum">
              <a:rPr lang="en-US" sz="1400" b="1">
                <a:solidFill>
                  <a:schemeClr val="bg2"/>
                </a:solidFill>
              </a:rPr>
              <a:pPr algn="r">
                <a:spcBef>
                  <a:spcPct val="20000"/>
                </a:spcBef>
              </a:pPr>
              <a:t>‹#›</a:t>
            </a:fld>
            <a:endParaRPr lang="en-US" sz="1400" b="1" dirty="0">
              <a:solidFill>
                <a:schemeClr val="bg2"/>
              </a:solidFill>
            </a:endParaRPr>
          </a:p>
        </p:txBody>
      </p:sp>
      <p:sp>
        <p:nvSpPr>
          <p:cNvPr id="189449" name="Rectangle 9"/>
          <p:cNvSpPr>
            <a:spLocks noGrp="1" noChangeArrowheads="1"/>
          </p:cNvSpPr>
          <p:nvPr>
            <p:ph type="ctrTitle"/>
          </p:nvPr>
        </p:nvSpPr>
        <p:spPr>
          <a:xfrm>
            <a:off x="3160713" y="3414713"/>
            <a:ext cx="5106987" cy="576262"/>
          </a:xfrm>
        </p:spPr>
        <p:txBody>
          <a:bodyPr/>
          <a:lstStyle>
            <a:lvl1pPr>
              <a:defRPr i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9450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3133725" y="4041775"/>
            <a:ext cx="5148263" cy="1684338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000066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390525"/>
            <a:ext cx="1958975" cy="58578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3100" y="390525"/>
            <a:ext cx="5727700" cy="5857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2462" y="1335493"/>
            <a:ext cx="7839075" cy="481078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3100" y="1295400"/>
            <a:ext cx="3843338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1295400"/>
            <a:ext cx="3843337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 bwMode="auto">
          <a:xfrm>
            <a:off x="0" y="6299486"/>
            <a:ext cx="9144000" cy="0"/>
          </a:xfrm>
          <a:prstGeom prst="line">
            <a:avLst/>
          </a:prstGeom>
          <a:noFill/>
          <a:ln w="25400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2700" dist="25400" dir="5400000" algn="ctr" rotWithShape="0">
              <a:schemeClr val="bg1">
                <a:lumMod val="50000"/>
              </a:schemeClr>
            </a:outerShdw>
          </a:effectLst>
        </p:spPr>
      </p:cxnSp>
      <p:sp>
        <p:nvSpPr>
          <p:cNvPr id="1026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719263" y="390525"/>
            <a:ext cx="5964237" cy="5667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none" lIns="45720" tIns="44450" rIns="45720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2462" y="1335493"/>
            <a:ext cx="7839075" cy="48202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86384" name="Text Box 16"/>
          <p:cNvSpPr txBox="1">
            <a:spLocks noChangeArrowheads="1"/>
          </p:cNvSpPr>
          <p:nvPr/>
        </p:nvSpPr>
        <p:spPr bwMode="auto">
          <a:xfrm>
            <a:off x="6053138" y="6588125"/>
            <a:ext cx="30257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r">
              <a:spcBef>
                <a:spcPct val="20000"/>
              </a:spcBef>
            </a:pPr>
            <a:fld id="{25E4E028-A750-4F6B-892E-3449B3E5A87A}" type="datetime3">
              <a:rPr lang="en-US" sz="1000" smtClean="0">
                <a:solidFill>
                  <a:schemeClr val="bg2"/>
                </a:solidFill>
              </a:rPr>
              <a:pPr algn="r">
                <a:spcBef>
                  <a:spcPct val="20000"/>
                </a:spcBef>
              </a:pPr>
              <a:t>20 May 2019</a:t>
            </a:fld>
            <a:r>
              <a:rPr lang="en-US" sz="1000" dirty="0">
                <a:solidFill>
                  <a:schemeClr val="bg2"/>
                </a:solidFill>
              </a:rPr>
              <a:t> - </a:t>
            </a:r>
            <a:fld id="{31CFFD84-077B-4EB8-A4D4-C54AFB7CB25A}" type="slidenum">
              <a:rPr lang="en-US" sz="1400" b="1">
                <a:solidFill>
                  <a:schemeClr val="bg2"/>
                </a:solidFill>
              </a:rPr>
              <a:pPr algn="r">
                <a:spcBef>
                  <a:spcPct val="20000"/>
                </a:spcBef>
              </a:pPr>
              <a:t>‹#›</a:t>
            </a:fld>
            <a:endParaRPr lang="en-US" sz="1400" b="1" dirty="0">
              <a:solidFill>
                <a:schemeClr val="bg2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15824" y="5879592"/>
            <a:ext cx="2996783" cy="1270675"/>
            <a:chOff x="152400" y="5867400"/>
            <a:chExt cx="2996783" cy="1270675"/>
          </a:xfrm>
        </p:grpSpPr>
        <p:sp>
          <p:nvSpPr>
            <p:cNvPr id="7" name="TextBox 6"/>
            <p:cNvSpPr txBox="1"/>
            <p:nvPr userDrawn="1"/>
          </p:nvSpPr>
          <p:spPr>
            <a:xfrm>
              <a:off x="1020642" y="6276301"/>
              <a:ext cx="2128541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spcBef>
                  <a:spcPts val="0"/>
                </a:spcBef>
              </a:pPr>
              <a:r>
                <a:rPr lang="en-US" sz="1400" i="1" dirty="0" smtClean="0">
                  <a:solidFill>
                    <a:schemeClr val="tx1"/>
                  </a:solidFill>
                  <a:latin typeface="Impact" pitchFamily="34" charset="0"/>
                </a:rPr>
                <a:t>United States</a:t>
              </a:r>
            </a:p>
            <a:p>
              <a:pPr algn="l">
                <a:spcBef>
                  <a:spcPts val="0"/>
                </a:spcBef>
              </a:pPr>
              <a:r>
                <a:rPr lang="en-US" sz="1800" dirty="0" smtClean="0">
                  <a:solidFill>
                    <a:schemeClr val="tx1"/>
                  </a:solidFill>
                  <a:latin typeface="Impact" pitchFamily="34" charset="0"/>
                </a:rPr>
                <a:t>European Command</a:t>
              </a:r>
            </a:p>
            <a:p>
              <a:pPr algn="l">
                <a:spcBef>
                  <a:spcPts val="0"/>
                </a:spcBef>
              </a:pPr>
              <a:endParaRPr lang="en-US" sz="1800" dirty="0">
                <a:solidFill>
                  <a:schemeClr val="tx1"/>
                </a:solidFill>
                <a:latin typeface="Impact" pitchFamily="34" charset="0"/>
              </a:endParaRPr>
            </a:p>
          </p:txBody>
        </p:sp>
        <p:pic>
          <p:nvPicPr>
            <p:cNvPr id="8" name="Picture 6" descr="EUCOM%20LOGO"/>
            <p:cNvPicPr>
              <a:picLocks noChangeAspect="1" noChangeArrowheads="1"/>
            </p:cNvPicPr>
            <p:nvPr userDrawn="1"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152400" y="5867400"/>
              <a:ext cx="868242" cy="839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-20771" y="12700"/>
            <a:ext cx="1720984" cy="3139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45720" rIns="4572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rgbClr val="000066"/>
                </a:solidFill>
                <a:latin typeface="Tahoma" charset="0"/>
                <a:ea typeface="ＭＳ Ｐゴシック" charset="-128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rgbClr val="000066"/>
                </a:solidFill>
                <a:latin typeface="Tahoma" charset="0"/>
                <a:ea typeface="ＭＳ Ｐゴシック" charset="-128"/>
                <a:cs typeface="+mn-cs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rgbClr val="000066"/>
                </a:solidFill>
                <a:latin typeface="Tahoma" charset="0"/>
                <a:ea typeface="ＭＳ Ｐゴシック" charset="-128"/>
                <a:cs typeface="+mn-cs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rgbClr val="000066"/>
                </a:solidFill>
                <a:latin typeface="Tahoma" charset="0"/>
                <a:ea typeface="ＭＳ Ｐゴシック" charset="-128"/>
                <a:cs typeface="+mn-cs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rgbClr val="000066"/>
                </a:solidFill>
                <a:latin typeface="Tahoma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rgbClr val="000066"/>
                </a:solidFill>
                <a:latin typeface="Tahoma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rgbClr val="000066"/>
                </a:solidFill>
                <a:latin typeface="Tahoma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rgbClr val="000066"/>
                </a:solidFill>
                <a:latin typeface="Tahoma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rgbClr val="000066"/>
                </a:solidFill>
                <a:latin typeface="Tahoma" charset="0"/>
                <a:ea typeface="ＭＳ Ｐゴシック" charset="-128"/>
                <a:cs typeface="+mn-cs"/>
              </a:defRPr>
            </a:lvl9pPr>
          </a:lstStyle>
          <a:p>
            <a:pPr algn="r" defTabSz="1033463">
              <a:lnSpc>
                <a:spcPct val="90000"/>
              </a:lnSpc>
              <a:spcBef>
                <a:spcPct val="0"/>
              </a:spcBef>
            </a:pPr>
            <a:r>
              <a:rPr lang="en-US" sz="1600" b="1" dirty="0" smtClean="0">
                <a:solidFill>
                  <a:srgbClr val="006600"/>
                </a:solidFill>
              </a:rPr>
              <a:t>UNCLASSIFIED</a:t>
            </a:r>
            <a:endParaRPr lang="en-US" sz="1600" b="1" dirty="0">
              <a:solidFill>
                <a:srgbClr val="006600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7357929" y="6299486"/>
            <a:ext cx="1720984" cy="3139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45720" rIns="4572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rgbClr val="000066"/>
                </a:solidFill>
                <a:latin typeface="Tahoma" charset="0"/>
                <a:ea typeface="ＭＳ Ｐゴシック" charset="-128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rgbClr val="000066"/>
                </a:solidFill>
                <a:latin typeface="Tahoma" charset="0"/>
                <a:ea typeface="ＭＳ Ｐゴシック" charset="-128"/>
                <a:cs typeface="+mn-cs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rgbClr val="000066"/>
                </a:solidFill>
                <a:latin typeface="Tahoma" charset="0"/>
                <a:ea typeface="ＭＳ Ｐゴシック" charset="-128"/>
                <a:cs typeface="+mn-cs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rgbClr val="000066"/>
                </a:solidFill>
                <a:latin typeface="Tahoma" charset="0"/>
                <a:ea typeface="ＭＳ Ｐゴシック" charset="-128"/>
                <a:cs typeface="+mn-cs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rgbClr val="000066"/>
                </a:solidFill>
                <a:latin typeface="Tahoma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rgbClr val="000066"/>
                </a:solidFill>
                <a:latin typeface="Tahoma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rgbClr val="000066"/>
                </a:solidFill>
                <a:latin typeface="Tahoma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rgbClr val="000066"/>
                </a:solidFill>
                <a:latin typeface="Tahoma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rgbClr val="000066"/>
                </a:solidFill>
                <a:latin typeface="Tahoma" charset="0"/>
                <a:ea typeface="ＭＳ Ｐゴシック" charset="-128"/>
                <a:cs typeface="+mn-cs"/>
              </a:defRPr>
            </a:lvl9pPr>
          </a:lstStyle>
          <a:p>
            <a:pPr algn="r" defTabSz="1033463">
              <a:lnSpc>
                <a:spcPct val="90000"/>
              </a:lnSpc>
              <a:spcBef>
                <a:spcPct val="0"/>
              </a:spcBef>
            </a:pPr>
            <a:r>
              <a:rPr lang="en-US" sz="1600" b="1" dirty="0" smtClean="0">
                <a:solidFill>
                  <a:srgbClr val="006600"/>
                </a:solidFill>
              </a:rPr>
              <a:t>UNCLASSIFIED</a:t>
            </a:r>
            <a:endParaRPr lang="en-US" sz="1600" b="1" dirty="0">
              <a:solidFill>
                <a:srgbClr val="0066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lnSpc>
          <a:spcPct val="87000"/>
        </a:lnSpc>
        <a:spcBef>
          <a:spcPct val="0"/>
        </a:spcBef>
        <a:spcAft>
          <a:spcPct val="0"/>
        </a:spcAft>
        <a:defRPr sz="3200" b="1" i="1">
          <a:solidFill>
            <a:srgbClr val="000066"/>
          </a:solidFill>
          <a:latin typeface="+mj-lt"/>
          <a:ea typeface="ＭＳ Ｐゴシック" charset="-128"/>
          <a:cs typeface="+mj-cs"/>
        </a:defRPr>
      </a:lvl1pPr>
      <a:lvl2pPr algn="ctr" rtl="0" eaLnBrk="1" fontAlgn="base" hangingPunct="1">
        <a:lnSpc>
          <a:spcPct val="87000"/>
        </a:lnSpc>
        <a:spcBef>
          <a:spcPct val="0"/>
        </a:spcBef>
        <a:spcAft>
          <a:spcPct val="0"/>
        </a:spcAft>
        <a:defRPr sz="3200" b="1" i="1">
          <a:solidFill>
            <a:srgbClr val="000066"/>
          </a:solidFill>
          <a:latin typeface="Tahoma" charset="0"/>
          <a:ea typeface="ＭＳ Ｐゴシック" charset="-128"/>
        </a:defRPr>
      </a:lvl2pPr>
      <a:lvl3pPr algn="ctr" rtl="0" eaLnBrk="1" fontAlgn="base" hangingPunct="1">
        <a:lnSpc>
          <a:spcPct val="87000"/>
        </a:lnSpc>
        <a:spcBef>
          <a:spcPct val="0"/>
        </a:spcBef>
        <a:spcAft>
          <a:spcPct val="0"/>
        </a:spcAft>
        <a:defRPr sz="3200" b="1" i="1">
          <a:solidFill>
            <a:srgbClr val="000066"/>
          </a:solidFill>
          <a:latin typeface="Tahoma" charset="0"/>
          <a:ea typeface="ＭＳ Ｐゴシック" charset="-128"/>
        </a:defRPr>
      </a:lvl3pPr>
      <a:lvl4pPr algn="ctr" rtl="0" eaLnBrk="1" fontAlgn="base" hangingPunct="1">
        <a:lnSpc>
          <a:spcPct val="87000"/>
        </a:lnSpc>
        <a:spcBef>
          <a:spcPct val="0"/>
        </a:spcBef>
        <a:spcAft>
          <a:spcPct val="0"/>
        </a:spcAft>
        <a:defRPr sz="3200" b="1" i="1">
          <a:solidFill>
            <a:srgbClr val="000066"/>
          </a:solidFill>
          <a:latin typeface="Tahoma" charset="0"/>
          <a:ea typeface="ＭＳ Ｐゴシック" charset="-128"/>
        </a:defRPr>
      </a:lvl4pPr>
      <a:lvl5pPr algn="ctr" rtl="0" eaLnBrk="1" fontAlgn="base" hangingPunct="1">
        <a:lnSpc>
          <a:spcPct val="87000"/>
        </a:lnSpc>
        <a:spcBef>
          <a:spcPct val="0"/>
        </a:spcBef>
        <a:spcAft>
          <a:spcPct val="0"/>
        </a:spcAft>
        <a:defRPr sz="3200" b="1" i="1">
          <a:solidFill>
            <a:srgbClr val="000066"/>
          </a:solidFill>
          <a:latin typeface="Tahoma" charset="0"/>
          <a:ea typeface="ＭＳ Ｐゴシック" charset="-128"/>
        </a:defRPr>
      </a:lvl5pPr>
      <a:lvl6pPr marL="457200" algn="ctr" rtl="0" eaLnBrk="1" fontAlgn="base" hangingPunct="1">
        <a:lnSpc>
          <a:spcPct val="87000"/>
        </a:lnSpc>
        <a:spcBef>
          <a:spcPct val="0"/>
        </a:spcBef>
        <a:spcAft>
          <a:spcPct val="0"/>
        </a:spcAft>
        <a:defRPr sz="3200" b="1" i="1">
          <a:solidFill>
            <a:srgbClr val="000066"/>
          </a:solidFill>
          <a:latin typeface="Tahoma" charset="0"/>
        </a:defRPr>
      </a:lvl6pPr>
      <a:lvl7pPr marL="914400" algn="ctr" rtl="0" eaLnBrk="1" fontAlgn="base" hangingPunct="1">
        <a:lnSpc>
          <a:spcPct val="87000"/>
        </a:lnSpc>
        <a:spcBef>
          <a:spcPct val="0"/>
        </a:spcBef>
        <a:spcAft>
          <a:spcPct val="0"/>
        </a:spcAft>
        <a:defRPr sz="3200" b="1" i="1">
          <a:solidFill>
            <a:srgbClr val="000066"/>
          </a:solidFill>
          <a:latin typeface="Tahoma" charset="0"/>
        </a:defRPr>
      </a:lvl7pPr>
      <a:lvl8pPr marL="1371600" algn="ctr" rtl="0" eaLnBrk="1" fontAlgn="base" hangingPunct="1">
        <a:lnSpc>
          <a:spcPct val="87000"/>
        </a:lnSpc>
        <a:spcBef>
          <a:spcPct val="0"/>
        </a:spcBef>
        <a:spcAft>
          <a:spcPct val="0"/>
        </a:spcAft>
        <a:defRPr sz="3200" b="1" i="1">
          <a:solidFill>
            <a:srgbClr val="000066"/>
          </a:solidFill>
          <a:latin typeface="Tahoma" charset="0"/>
        </a:defRPr>
      </a:lvl8pPr>
      <a:lvl9pPr marL="1828800" algn="ctr" rtl="0" eaLnBrk="1" fontAlgn="base" hangingPunct="1">
        <a:lnSpc>
          <a:spcPct val="87000"/>
        </a:lnSpc>
        <a:spcBef>
          <a:spcPct val="0"/>
        </a:spcBef>
        <a:spcAft>
          <a:spcPct val="0"/>
        </a:spcAft>
        <a:defRPr sz="3200" b="1" i="1">
          <a:solidFill>
            <a:srgbClr val="000066"/>
          </a:solidFill>
          <a:latin typeface="Tahoma" charset="0"/>
        </a:defRPr>
      </a:lvl9pPr>
    </p:titleStyle>
    <p:bodyStyle>
      <a:lvl1pPr marL="342900" indent="-342900" algn="l" rtl="0" eaLnBrk="1" fontAlgn="base" hangingPunct="1">
        <a:spcBef>
          <a:spcPct val="30000"/>
        </a:spcBef>
        <a:spcAft>
          <a:spcPct val="0"/>
        </a:spcAft>
        <a:buClr>
          <a:schemeClr val="accent2"/>
        </a:buClr>
        <a:buSzPct val="85000"/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687388" indent="-342900" algn="l" rtl="0" eaLnBrk="1" fontAlgn="base" hangingPunct="1">
        <a:spcBef>
          <a:spcPct val="30000"/>
        </a:spcBef>
        <a:spcAft>
          <a:spcPct val="0"/>
        </a:spcAft>
        <a:buClr>
          <a:srgbClr val="000066"/>
        </a:buClr>
        <a:buSzPct val="85000"/>
        <a:buChar char="•"/>
        <a:defRPr sz="2200">
          <a:solidFill>
            <a:schemeClr val="tx1"/>
          </a:solidFill>
          <a:latin typeface="+mn-lt"/>
          <a:ea typeface="ＭＳ Ｐゴシック" charset="-128"/>
        </a:defRPr>
      </a:lvl2pPr>
      <a:lvl3pPr marL="1031875" indent="-342900" algn="l" rtl="0" eaLnBrk="1" fontAlgn="base" hangingPunct="1">
        <a:spcBef>
          <a:spcPct val="30000"/>
        </a:spcBef>
        <a:spcAft>
          <a:spcPct val="0"/>
        </a:spcAft>
        <a:buClr>
          <a:srgbClr val="006600"/>
        </a:buClr>
        <a:buSzPct val="8500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3pPr>
      <a:lvl4pPr marL="1379538" indent="-342900" algn="l" rtl="0" eaLnBrk="1" fontAlgn="base" hangingPunct="1">
        <a:spcBef>
          <a:spcPct val="30000"/>
        </a:spcBef>
        <a:spcAft>
          <a:spcPct val="0"/>
        </a:spcAft>
        <a:buClr>
          <a:srgbClr val="996633"/>
        </a:buClr>
        <a:buSzPct val="100000"/>
        <a:buFont typeface="Wingdings" charset="2"/>
        <a:buChar char="Ø"/>
        <a:defRPr>
          <a:solidFill>
            <a:schemeClr val="tx1"/>
          </a:solidFill>
          <a:latin typeface="+mn-lt"/>
          <a:ea typeface="ＭＳ Ｐゴシック" charset="-128"/>
        </a:defRPr>
      </a:lvl4pPr>
      <a:lvl5pPr marL="1724025" indent="-342900" algn="l" rtl="0" eaLnBrk="1" fontAlgn="base" hangingPunct="1">
        <a:spcBef>
          <a:spcPct val="30000"/>
        </a:spcBef>
        <a:spcAft>
          <a:spcPct val="0"/>
        </a:spcAft>
        <a:buClr>
          <a:schemeClr val="bg2"/>
        </a:buClr>
        <a:buSzPct val="100000"/>
        <a:buFont typeface="Wingdings" charset="2"/>
        <a:buChar char="Ø"/>
        <a:defRPr sz="1600">
          <a:solidFill>
            <a:schemeClr val="tx1"/>
          </a:solidFill>
          <a:latin typeface="+mn-lt"/>
          <a:ea typeface="ＭＳ Ｐゴシック" charset="-128"/>
        </a:defRPr>
      </a:lvl5pPr>
      <a:lvl6pPr marL="2181225" indent="-342900" algn="l" rtl="0" eaLnBrk="1" fontAlgn="base" hangingPunct="1">
        <a:spcBef>
          <a:spcPct val="30000"/>
        </a:spcBef>
        <a:spcAft>
          <a:spcPct val="0"/>
        </a:spcAft>
        <a:buClr>
          <a:schemeClr val="bg2"/>
        </a:buClr>
        <a:buSzPct val="100000"/>
        <a:buFont typeface="Wingdings" charset="2"/>
        <a:buChar char="Ø"/>
        <a:defRPr sz="1600">
          <a:solidFill>
            <a:schemeClr val="tx1"/>
          </a:solidFill>
          <a:latin typeface="+mn-lt"/>
          <a:ea typeface="ＭＳ Ｐゴシック" charset="-128"/>
        </a:defRPr>
      </a:lvl6pPr>
      <a:lvl7pPr marL="2638425" indent="-342900" algn="l" rtl="0" eaLnBrk="1" fontAlgn="base" hangingPunct="1">
        <a:spcBef>
          <a:spcPct val="30000"/>
        </a:spcBef>
        <a:spcAft>
          <a:spcPct val="0"/>
        </a:spcAft>
        <a:buClr>
          <a:schemeClr val="bg2"/>
        </a:buClr>
        <a:buSzPct val="100000"/>
        <a:buFont typeface="Wingdings" charset="2"/>
        <a:buChar char="Ø"/>
        <a:defRPr sz="1600">
          <a:solidFill>
            <a:schemeClr val="tx1"/>
          </a:solidFill>
          <a:latin typeface="+mn-lt"/>
          <a:ea typeface="ＭＳ Ｐゴシック" charset="-128"/>
        </a:defRPr>
      </a:lvl7pPr>
      <a:lvl8pPr marL="3095625" indent="-342900" algn="l" rtl="0" eaLnBrk="1" fontAlgn="base" hangingPunct="1">
        <a:spcBef>
          <a:spcPct val="30000"/>
        </a:spcBef>
        <a:spcAft>
          <a:spcPct val="0"/>
        </a:spcAft>
        <a:buClr>
          <a:schemeClr val="bg2"/>
        </a:buClr>
        <a:buSzPct val="100000"/>
        <a:buFont typeface="Wingdings" charset="2"/>
        <a:buChar char="Ø"/>
        <a:defRPr sz="1600">
          <a:solidFill>
            <a:schemeClr val="tx1"/>
          </a:solidFill>
          <a:latin typeface="+mn-lt"/>
          <a:ea typeface="ＭＳ Ｐゴシック" charset="-128"/>
        </a:defRPr>
      </a:lvl8pPr>
      <a:lvl9pPr marL="3552825" indent="-342900" algn="l" rtl="0" eaLnBrk="1" fontAlgn="base" hangingPunct="1">
        <a:spcBef>
          <a:spcPct val="30000"/>
        </a:spcBef>
        <a:spcAft>
          <a:spcPct val="0"/>
        </a:spcAft>
        <a:buClr>
          <a:schemeClr val="bg2"/>
        </a:buClr>
        <a:buSzPct val="100000"/>
        <a:buFont typeface="Wingdings" charset="2"/>
        <a:buChar char="Ø"/>
        <a:defRPr sz="16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5835" y="865473"/>
            <a:ext cx="5106987" cy="977178"/>
          </a:xfrm>
        </p:spPr>
        <p:txBody>
          <a:bodyPr/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USEUCOM</a:t>
            </a:r>
            <a:b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ECJ9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49091" y="5708073"/>
            <a:ext cx="3432897" cy="475250"/>
          </a:xfrm>
        </p:spPr>
        <p:txBody>
          <a:bodyPr/>
          <a:lstStyle/>
          <a:p>
            <a:r>
              <a:rPr lang="en-US" sz="2000" dirty="0" smtClean="0"/>
              <a:t>Director - Mr. Wayne Raabe</a:t>
            </a:r>
            <a:endParaRPr lang="en-US" sz="2000" dirty="0"/>
          </a:p>
        </p:txBody>
      </p:sp>
      <p:sp>
        <p:nvSpPr>
          <p:cNvPr id="8" name="Subtitle 2"/>
          <p:cNvSpPr txBox="1">
            <a:spLocks/>
          </p:cNvSpPr>
          <p:nvPr/>
        </p:nvSpPr>
        <p:spPr bwMode="auto">
          <a:xfrm>
            <a:off x="181980" y="1922032"/>
            <a:ext cx="5148263" cy="1684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85000"/>
              <a:buFontTx/>
              <a:buNone/>
              <a:defRPr sz="2400">
                <a:solidFill>
                  <a:srgbClr val="000066"/>
                </a:solidFill>
                <a:latin typeface="+mn-lt"/>
                <a:ea typeface="ＭＳ Ｐゴシック" charset="-128"/>
                <a:cs typeface="+mn-cs"/>
              </a:defRPr>
            </a:lvl1pPr>
            <a:lvl2pPr marL="687388" indent="-3429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000066"/>
              </a:buClr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031875" indent="-3429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006600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379538" indent="-3429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996633"/>
              </a:buClr>
              <a:buSzPct val="100000"/>
              <a:buFont typeface="Wingdings" charset="2"/>
              <a:buChar char="Ø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724025" indent="-3429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Wingdings" charset="2"/>
              <a:buChar char="Ø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181225" indent="-3429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Wingdings" charset="2"/>
              <a:buChar char="Ø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38425" indent="-3429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Wingdings" charset="2"/>
              <a:buChar char="Ø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095625" indent="-3429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Wingdings" charset="2"/>
              <a:buChar char="Ø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552825" indent="-3429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Wingdings" charset="2"/>
              <a:buChar char="Ø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en-US" sz="28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Interagency Partnering Directorate</a:t>
            </a:r>
            <a:endParaRPr lang="en-US" sz="28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 bwMode="auto">
          <a:xfrm>
            <a:off x="360218" y="4142510"/>
            <a:ext cx="8437418" cy="133003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85000"/>
              <a:buFontTx/>
              <a:buNone/>
              <a:defRPr sz="2400">
                <a:solidFill>
                  <a:srgbClr val="000066"/>
                </a:solidFill>
                <a:latin typeface="+mn-lt"/>
                <a:ea typeface="ＭＳ Ｐゴシック" charset="-128"/>
                <a:cs typeface="+mn-cs"/>
              </a:defRPr>
            </a:lvl1pPr>
            <a:lvl2pPr marL="687388" indent="-3429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000066"/>
              </a:buClr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031875" indent="-3429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006600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379538" indent="-3429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996633"/>
              </a:buClr>
              <a:buSzPct val="100000"/>
              <a:buFont typeface="Wingdings" charset="2"/>
              <a:buChar char="Ø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724025" indent="-3429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Wingdings" charset="2"/>
              <a:buChar char="Ø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181225" indent="-3429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Wingdings" charset="2"/>
              <a:buChar char="Ø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38425" indent="-3429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Wingdings" charset="2"/>
              <a:buChar char="Ø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095625" indent="-3429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Wingdings" charset="2"/>
              <a:buChar char="Ø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552825" indent="-3429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Wingdings" charset="2"/>
              <a:buChar char="Ø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en-US" sz="2000" b="1" kern="0" dirty="0" smtClean="0"/>
              <a:t>ECJ9 Vision</a:t>
            </a:r>
            <a:r>
              <a:rPr lang="en-US" sz="2000" b="1" kern="0" dirty="0"/>
              <a:t>: Bridging the whole of society by partnering with purpose to ingrain the Comprehensive Approach throughout </a:t>
            </a:r>
            <a:r>
              <a:rPr lang="en-US" sz="2000" b="1" kern="0" dirty="0" smtClean="0"/>
              <a:t>USEUCOM. </a:t>
            </a:r>
          </a:p>
          <a:p>
            <a:r>
              <a:rPr lang="en-US" sz="2000" b="1" kern="0" dirty="0" smtClean="0"/>
              <a:t>- </a:t>
            </a:r>
            <a:r>
              <a:rPr lang="en-US" sz="2000" b="1" kern="0" dirty="0"/>
              <a:t>"Doing better together makes us stronger together"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330243" y="750248"/>
            <a:ext cx="3369369" cy="3274498"/>
            <a:chOff x="5507503" y="167865"/>
            <a:chExt cx="3553254" cy="3453205"/>
          </a:xfrm>
        </p:grpSpPr>
        <p:grpSp>
          <p:nvGrpSpPr>
            <p:cNvPr id="7" name="Group 6"/>
            <p:cNvGrpSpPr/>
            <p:nvPr/>
          </p:nvGrpSpPr>
          <p:grpSpPr>
            <a:xfrm>
              <a:off x="5834973" y="480489"/>
              <a:ext cx="2730566" cy="2800019"/>
              <a:chOff x="5834973" y="480489"/>
              <a:chExt cx="2730566" cy="2800019"/>
            </a:xfrm>
          </p:grpSpPr>
          <p:cxnSp>
            <p:nvCxnSpPr>
              <p:cNvPr id="26" name="Straight Connector 25"/>
              <p:cNvCxnSpPr/>
              <p:nvPr/>
            </p:nvCxnSpPr>
            <p:spPr bwMode="auto">
              <a:xfrm flipV="1">
                <a:off x="5845184" y="506179"/>
                <a:ext cx="1351863" cy="1415101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7" name="Straight Connector 26"/>
              <p:cNvCxnSpPr/>
              <p:nvPr/>
            </p:nvCxnSpPr>
            <p:spPr bwMode="auto">
              <a:xfrm flipH="1" flipV="1">
                <a:off x="7205692" y="481097"/>
                <a:ext cx="1359847" cy="1433080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8" name="Straight Connector 27"/>
              <p:cNvCxnSpPr/>
              <p:nvPr/>
            </p:nvCxnSpPr>
            <p:spPr bwMode="auto">
              <a:xfrm flipV="1">
                <a:off x="7197047" y="1897367"/>
                <a:ext cx="1340455" cy="1369921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9" name="Straight Connector 28"/>
              <p:cNvCxnSpPr/>
              <p:nvPr/>
            </p:nvCxnSpPr>
            <p:spPr bwMode="auto">
              <a:xfrm>
                <a:off x="5843107" y="1896758"/>
                <a:ext cx="1349873" cy="1383750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0" name="Straight Connector 29"/>
              <p:cNvCxnSpPr/>
              <p:nvPr/>
            </p:nvCxnSpPr>
            <p:spPr bwMode="auto">
              <a:xfrm flipV="1">
                <a:off x="7201114" y="480489"/>
                <a:ext cx="24120" cy="2800019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1" name="Straight Connector 30"/>
              <p:cNvCxnSpPr/>
              <p:nvPr/>
            </p:nvCxnSpPr>
            <p:spPr bwMode="auto">
              <a:xfrm flipV="1">
                <a:off x="5834973" y="1880498"/>
                <a:ext cx="2713938" cy="7904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2" name="Straight Connector 31"/>
              <p:cNvCxnSpPr/>
              <p:nvPr/>
            </p:nvCxnSpPr>
            <p:spPr bwMode="auto">
              <a:xfrm flipV="1">
                <a:off x="6498388" y="1208453"/>
                <a:ext cx="1406204" cy="1346549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3" name="Straight Connector 32"/>
              <p:cNvCxnSpPr/>
              <p:nvPr/>
            </p:nvCxnSpPr>
            <p:spPr bwMode="auto">
              <a:xfrm flipH="1" flipV="1">
                <a:off x="6511801" y="1208453"/>
                <a:ext cx="1383070" cy="1354905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</p:cxnSp>
        </p:grpSp>
        <p:pic>
          <p:nvPicPr>
            <p:cNvPr id="10" name="Picture 9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10019" y="1250405"/>
              <a:ext cx="1391149" cy="1283421"/>
            </a:xfrm>
            <a:prstGeom prst="rect">
              <a:avLst/>
            </a:prstGeom>
          </p:spPr>
        </p:pic>
        <p:sp>
          <p:nvSpPr>
            <p:cNvPr id="11" name="Oval 10"/>
            <p:cNvSpPr/>
            <p:nvPr/>
          </p:nvSpPr>
          <p:spPr bwMode="auto">
            <a:xfrm>
              <a:off x="6867378" y="167865"/>
              <a:ext cx="676629" cy="67662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45720" tIns="45720" rIns="4572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rgbClr val="000066"/>
                </a:solidFill>
                <a:effectLst/>
                <a:latin typeface="Tahoma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701830" y="259958"/>
              <a:ext cx="99043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bg1"/>
                  </a:solidFill>
                </a:rPr>
                <a:t>Private Sector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7411223" y="870390"/>
              <a:ext cx="990435" cy="676629"/>
              <a:chOff x="6680863" y="468704"/>
              <a:chExt cx="990435" cy="676629"/>
            </a:xfrm>
          </p:grpSpPr>
          <p:sp>
            <p:nvSpPr>
              <p:cNvPr id="24" name="Oval 23"/>
              <p:cNvSpPr/>
              <p:nvPr/>
            </p:nvSpPr>
            <p:spPr bwMode="auto">
              <a:xfrm>
                <a:off x="6837766" y="468704"/>
                <a:ext cx="676629" cy="676629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45720" tIns="45720" rIns="4572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dirty="0">
                  <a:ln>
                    <a:noFill/>
                  </a:ln>
                  <a:solidFill>
                    <a:srgbClr val="000066"/>
                  </a:solidFill>
                  <a:effectLst/>
                  <a:latin typeface="Tahoma" charset="0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6680863" y="660824"/>
                <a:ext cx="990435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 smtClean="0">
                    <a:solidFill>
                      <a:schemeClr val="bg1"/>
                    </a:solidFill>
                  </a:rPr>
                  <a:t>NGOs</a:t>
                </a:r>
                <a:endParaRPr lang="en-US" sz="12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8070322" y="1559065"/>
              <a:ext cx="990435" cy="676629"/>
              <a:chOff x="8070322" y="1513458"/>
              <a:chExt cx="990435" cy="676629"/>
            </a:xfrm>
          </p:grpSpPr>
          <p:sp>
            <p:nvSpPr>
              <p:cNvPr id="22" name="Oval 21"/>
              <p:cNvSpPr/>
              <p:nvPr/>
            </p:nvSpPr>
            <p:spPr bwMode="auto">
              <a:xfrm>
                <a:off x="8227225" y="1513458"/>
                <a:ext cx="676629" cy="676629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45720" tIns="45720" rIns="4572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dirty="0">
                  <a:ln>
                    <a:noFill/>
                  </a:ln>
                  <a:solidFill>
                    <a:srgbClr val="000066"/>
                  </a:solidFill>
                  <a:effectLst/>
                  <a:latin typeface="Tahoma" charset="0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8070322" y="1605551"/>
                <a:ext cx="990435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 smtClean="0">
                    <a:solidFill>
                      <a:schemeClr val="bg1"/>
                    </a:solidFill>
                  </a:rPr>
                  <a:t>Local Gov’t</a:t>
                </a:r>
                <a:endParaRPr lang="en-US" sz="1200" b="1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15" name="Picture 16" descr="http://upload.wikimedia.org/wikipedia/commons/thumb/e/e8/US-DeptOfTheTreasury-Seal.svg/1000px-US-DeptOfTheTreasury-Seal.svg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507503" y="1559051"/>
              <a:ext cx="676655" cy="676656"/>
            </a:xfrm>
            <a:prstGeom prst="rect">
              <a:avLst/>
            </a:prstGeom>
            <a:noFill/>
          </p:spPr>
        </p:pic>
        <p:pic>
          <p:nvPicPr>
            <p:cNvPr id="16" name="Picture 6" descr="http://upload.wikimedia.org/wikipedia/commons/thumb/1/1e/Department_of_state.svg/1000px-Department_of_state.svg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147524" y="839631"/>
              <a:ext cx="676655" cy="676656"/>
            </a:xfrm>
            <a:prstGeom prst="rect">
              <a:avLst/>
            </a:prstGeom>
            <a:noFill/>
          </p:spPr>
        </p:pic>
        <p:grpSp>
          <p:nvGrpSpPr>
            <p:cNvPr id="17" name="Group 16"/>
            <p:cNvGrpSpPr/>
            <p:nvPr/>
          </p:nvGrpSpPr>
          <p:grpSpPr>
            <a:xfrm>
              <a:off x="7564621" y="2262721"/>
              <a:ext cx="676656" cy="676656"/>
              <a:chOff x="7502644" y="2179112"/>
              <a:chExt cx="676656" cy="676656"/>
            </a:xfrm>
          </p:grpSpPr>
          <p:sp>
            <p:nvSpPr>
              <p:cNvPr id="20" name="Oval 19"/>
              <p:cNvSpPr/>
              <p:nvPr/>
            </p:nvSpPr>
            <p:spPr bwMode="auto">
              <a:xfrm>
                <a:off x="7502644" y="2179112"/>
                <a:ext cx="676656" cy="676656"/>
              </a:xfrm>
              <a:prstGeom prst="ellipse">
                <a:avLst/>
              </a:prstGeom>
              <a:solidFill>
                <a:srgbClr val="FF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45720" tIns="45720" rIns="4572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dirty="0">
                  <a:ln>
                    <a:noFill/>
                  </a:ln>
                  <a:solidFill>
                    <a:srgbClr val="000066"/>
                  </a:solidFill>
                  <a:effectLst/>
                  <a:latin typeface="Tahoma" charset="0"/>
                </a:endParaRPr>
              </a:p>
            </p:txBody>
          </p:sp>
          <p:sp>
            <p:nvSpPr>
              <p:cNvPr id="21" name="Cross 20"/>
              <p:cNvSpPr/>
              <p:nvPr/>
            </p:nvSpPr>
            <p:spPr bwMode="auto">
              <a:xfrm>
                <a:off x="7599895" y="2272774"/>
                <a:ext cx="482152" cy="482073"/>
              </a:xfrm>
              <a:prstGeom prst="plus">
                <a:avLst>
                  <a:gd name="adj" fmla="val 34771"/>
                </a:avLst>
              </a:prstGeom>
              <a:solidFill>
                <a:srgbClr val="C00000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45720" tIns="45720" rIns="4572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dirty="0">
                  <a:ln>
                    <a:noFill/>
                  </a:ln>
                  <a:solidFill>
                    <a:srgbClr val="000066"/>
                  </a:solidFill>
                  <a:effectLst/>
                  <a:latin typeface="Tahoma" charset="0"/>
                </a:endParaRPr>
              </a:p>
            </p:txBody>
          </p:sp>
        </p:grpSp>
        <p:pic>
          <p:nvPicPr>
            <p:cNvPr id="18" name="Picture 12" descr="http://upload.wikimedia.org/wikipedia/commons/thumb/1/17/USAID-Identity.svg/1000px-USAID-Identity.svg.png"/>
            <p:cNvPicPr>
              <a:picLocks noChangeAspect="1" noChangeArrowheads="1"/>
            </p:cNvPicPr>
            <p:nvPr/>
          </p:nvPicPr>
          <p:blipFill>
            <a:blip r:embed="rId6" cstate="print"/>
            <a:srcRect r="68992"/>
            <a:stretch>
              <a:fillRect/>
            </a:stretch>
          </p:blipFill>
          <p:spPr bwMode="auto">
            <a:xfrm>
              <a:off x="6160342" y="2242291"/>
              <a:ext cx="700019" cy="675013"/>
            </a:xfrm>
            <a:prstGeom prst="rect">
              <a:avLst/>
            </a:prstGeom>
            <a:noFill/>
          </p:spPr>
        </p:pic>
        <p:pic>
          <p:nvPicPr>
            <p:cNvPr id="19" name="Picture 2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82" t="9269" r="85365" b="81829"/>
            <a:stretch/>
          </p:blipFill>
          <p:spPr bwMode="auto">
            <a:xfrm>
              <a:off x="6867364" y="2950264"/>
              <a:ext cx="676656" cy="67080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1142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6112418" y="1194816"/>
            <a:ext cx="2802982" cy="299774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Governance</a:t>
            </a:r>
            <a:endParaRPr lang="en-US" sz="2400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85928" y="1251745"/>
            <a:ext cx="3962400" cy="1295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latin typeface="Arial" charset="0"/>
                <a:ea typeface="Arial" charset="0"/>
                <a:cs typeface="Arial" charset="0"/>
              </a:rPr>
              <a:t>Hybrid Threats</a:t>
            </a:r>
            <a:endParaRPr lang="en-US" b="1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76200" y="3398315"/>
            <a:ext cx="3962400" cy="1295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>Transnational Threats</a:t>
            </a:r>
            <a:endParaRPr lang="en-US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2419" y="4194048"/>
            <a:ext cx="280298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600" b="1" dirty="0" smtClean="0">
                <a:latin typeface="Arial" charset="0"/>
                <a:ea typeface="Arial" charset="0"/>
                <a:cs typeface="Arial" charset="0"/>
              </a:rPr>
              <a:t>Sovereign Territory</a:t>
            </a:r>
          </a:p>
          <a:p>
            <a:pPr>
              <a:spcBef>
                <a:spcPts val="0"/>
              </a:spcBef>
            </a:pPr>
            <a:r>
              <a:rPr lang="en-US" sz="1600" b="1" dirty="0" smtClean="0">
                <a:latin typeface="Arial" charset="0"/>
                <a:ea typeface="Arial" charset="0"/>
                <a:cs typeface="Arial" charset="0"/>
              </a:rPr>
              <a:t>Trust of the People</a:t>
            </a:r>
          </a:p>
          <a:p>
            <a:pPr>
              <a:spcBef>
                <a:spcPts val="0"/>
              </a:spcBef>
            </a:pPr>
            <a:r>
              <a:rPr lang="en-US" sz="1600" b="1" dirty="0" smtClean="0">
                <a:latin typeface="Arial" charset="0"/>
                <a:ea typeface="Arial" charset="0"/>
                <a:cs typeface="Arial" charset="0"/>
              </a:rPr>
              <a:t>Rule of Law</a:t>
            </a:r>
          </a:p>
          <a:p>
            <a:pPr>
              <a:spcBef>
                <a:spcPts val="0"/>
              </a:spcBef>
            </a:pPr>
            <a:r>
              <a:rPr lang="en-US" sz="1600" b="1" dirty="0" smtClean="0">
                <a:latin typeface="Arial" charset="0"/>
                <a:ea typeface="Arial" charset="0"/>
                <a:cs typeface="Arial" charset="0"/>
              </a:rPr>
              <a:t>Information Systems</a:t>
            </a:r>
          </a:p>
          <a:p>
            <a:pPr>
              <a:spcBef>
                <a:spcPts val="0"/>
              </a:spcBef>
            </a:pPr>
            <a:r>
              <a:rPr lang="en-US" sz="1600" b="1" dirty="0" smtClean="0">
                <a:latin typeface="Arial" charset="0"/>
                <a:ea typeface="Arial" charset="0"/>
                <a:cs typeface="Arial" charset="0"/>
              </a:rPr>
              <a:t>Financial System</a:t>
            </a:r>
          </a:p>
          <a:p>
            <a:pPr>
              <a:spcBef>
                <a:spcPts val="0"/>
              </a:spcBef>
            </a:pPr>
            <a:r>
              <a:rPr lang="en-US" sz="1600" b="1" dirty="0" smtClean="0">
                <a:latin typeface="Arial" charset="0"/>
                <a:ea typeface="Arial" charset="0"/>
                <a:cs typeface="Arial" charset="0"/>
              </a:rPr>
              <a:t>Food and Water </a:t>
            </a:r>
            <a:r>
              <a:rPr lang="en-US" sz="1600" b="1" dirty="0">
                <a:latin typeface="Arial" charset="0"/>
                <a:ea typeface="Arial" charset="0"/>
                <a:cs typeface="Arial" charset="0"/>
              </a:rPr>
              <a:t>S</a:t>
            </a:r>
            <a:r>
              <a:rPr lang="en-US" sz="1600" b="1" dirty="0" smtClean="0">
                <a:latin typeface="Arial" charset="0"/>
                <a:ea typeface="Arial" charset="0"/>
                <a:cs typeface="Arial" charset="0"/>
              </a:rPr>
              <a:t>upply</a:t>
            </a:r>
          </a:p>
          <a:p>
            <a:pPr>
              <a:spcBef>
                <a:spcPts val="0"/>
              </a:spcBef>
            </a:pPr>
            <a:r>
              <a:rPr lang="en-US" sz="1600" b="1" dirty="0" smtClean="0">
                <a:latin typeface="Arial" charset="0"/>
                <a:ea typeface="Arial" charset="0"/>
                <a:cs typeface="Arial" charset="0"/>
              </a:rPr>
              <a:t>Energy and Services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7240" y="2313432"/>
            <a:ext cx="34731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>Weaken governance to achieve </a:t>
            </a:r>
            <a:r>
              <a:rPr lang="en-US" b="1" dirty="0">
                <a:latin typeface="Arial" charset="0"/>
                <a:ea typeface="Arial" charset="0"/>
                <a:cs typeface="Arial" charset="0"/>
              </a:rPr>
              <a:t>p</a:t>
            </a:r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>olitical objective</a:t>
            </a:r>
            <a:endParaRPr lang="en-US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440" y="4489704"/>
            <a:ext cx="35889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>Weaken governance to create extralegal system of impunity</a:t>
            </a:r>
            <a:endParaRPr lang="en-US" b="1" dirty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801665" y="1447800"/>
            <a:ext cx="2401554" cy="4456331"/>
            <a:chOff x="3801665" y="1570038"/>
            <a:chExt cx="2401554" cy="4456331"/>
          </a:xfrm>
        </p:grpSpPr>
        <p:sp>
          <p:nvSpPr>
            <p:cNvPr id="10" name="Rectangle 9"/>
            <p:cNvSpPr/>
            <p:nvPr/>
          </p:nvSpPr>
          <p:spPr>
            <a:xfrm>
              <a:off x="4106273" y="1570038"/>
              <a:ext cx="1822638" cy="445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801665" y="1861257"/>
              <a:ext cx="2401554" cy="3662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Defense</a:t>
              </a:r>
            </a:p>
            <a:p>
              <a:r>
                <a:rPr lang="en-US" sz="1600" b="1" dirty="0" smtClean="0"/>
                <a:t>Border Security</a:t>
              </a:r>
            </a:p>
            <a:p>
              <a:r>
                <a:rPr lang="en-US" sz="1600" b="1" dirty="0" smtClean="0"/>
                <a:t>Police</a:t>
              </a:r>
            </a:p>
            <a:p>
              <a:r>
                <a:rPr lang="en-US" sz="1600" b="1" dirty="0" smtClean="0"/>
                <a:t>Finance</a:t>
              </a:r>
            </a:p>
            <a:p>
              <a:r>
                <a:rPr lang="en-US" sz="1600" b="1" dirty="0" smtClean="0"/>
                <a:t>Health</a:t>
              </a:r>
            </a:p>
            <a:p>
              <a:r>
                <a:rPr lang="en-US" sz="1600" b="1" dirty="0" smtClean="0"/>
                <a:t>Energy</a:t>
              </a:r>
            </a:p>
            <a:p>
              <a:r>
                <a:rPr lang="en-US" sz="1600" b="1" dirty="0" smtClean="0"/>
                <a:t>Private-Public</a:t>
              </a:r>
              <a:endParaRPr lang="en-US" sz="1600" b="1" dirty="0"/>
            </a:p>
            <a:p>
              <a:r>
                <a:rPr lang="en-US" sz="1600" b="1" dirty="0" smtClean="0"/>
                <a:t>Accountability</a:t>
              </a:r>
            </a:p>
            <a:p>
              <a:r>
                <a:rPr lang="en-US" sz="1600" b="1" dirty="0" smtClean="0"/>
                <a:t>Trust-Cohesion</a:t>
              </a:r>
            </a:p>
            <a:p>
              <a:r>
                <a:rPr lang="en-US" sz="1600" b="1" dirty="0" smtClean="0"/>
                <a:t>Resilience</a:t>
              </a:r>
            </a:p>
          </p:txBody>
        </p:sp>
      </p:grpSp>
      <p:sp>
        <p:nvSpPr>
          <p:cNvPr id="14" name="Title 1"/>
          <p:cNvSpPr>
            <a:spLocks noGrp="1"/>
          </p:cNvSpPr>
          <p:nvPr>
            <p:ph type="title"/>
          </p:nvPr>
        </p:nvSpPr>
        <p:spPr bwMode="auto">
          <a:xfrm>
            <a:off x="593549" y="504825"/>
            <a:ext cx="8121473" cy="44608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 dirty="0" smtClean="0"/>
              <a:t>Hybrid Threats: An Attack on Governance</a:t>
            </a:r>
          </a:p>
        </p:txBody>
      </p:sp>
    </p:spTree>
    <p:extLst>
      <p:ext uri="{BB962C8B-B14F-4D97-AF65-F5344CB8AC3E}">
        <p14:creationId xmlns:p14="http://schemas.microsoft.com/office/powerpoint/2010/main" val="296870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USEUCOM and ECJ9 Mission</a:t>
            </a:r>
          </a:p>
          <a:p>
            <a:r>
              <a:rPr lang="en-US" dirty="0" smtClean="0"/>
              <a:t>Hybrid Threats – Attack on Governance</a:t>
            </a:r>
          </a:p>
          <a:p>
            <a:r>
              <a:rPr lang="en-US" dirty="0" smtClean="0"/>
              <a:t>Full Spectrum Resilience</a:t>
            </a:r>
          </a:p>
          <a:p>
            <a:r>
              <a:rPr lang="en-US" dirty="0" smtClean="0"/>
              <a:t>Improving Interoperability</a:t>
            </a:r>
            <a:endParaRPr lang="en-US" dirty="0"/>
          </a:p>
          <a:p>
            <a:r>
              <a:rPr lang="en-US" dirty="0" smtClean="0"/>
              <a:t>The Next Steps</a:t>
            </a:r>
          </a:p>
        </p:txBody>
      </p:sp>
    </p:spTree>
    <p:extLst>
      <p:ext uri="{BB962C8B-B14F-4D97-AF65-F5344CB8AC3E}">
        <p14:creationId xmlns:p14="http://schemas.microsoft.com/office/powerpoint/2010/main" val="265145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USEUCOM  and ECJ9 Mission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1674" y="1044045"/>
            <a:ext cx="8714509" cy="4810783"/>
          </a:xfrm>
        </p:spPr>
        <p:txBody>
          <a:bodyPr/>
          <a:lstStyle/>
          <a:p>
            <a:r>
              <a:rPr lang="en-US" sz="2000" dirty="0" smtClean="0"/>
              <a:t>USEUCOM Mission: USEUCOM executes a </a:t>
            </a:r>
            <a:r>
              <a:rPr lang="en-US" sz="2000" u="sng" dirty="0" smtClean="0"/>
              <a:t>full range</a:t>
            </a:r>
            <a:r>
              <a:rPr lang="en-US" sz="2000" dirty="0" smtClean="0"/>
              <a:t> of </a:t>
            </a:r>
            <a:r>
              <a:rPr lang="en-US" sz="2000" u="sng" dirty="0" smtClean="0"/>
              <a:t>multi-domain</a:t>
            </a:r>
            <a:r>
              <a:rPr lang="en-US" sz="2000" dirty="0" smtClean="0"/>
              <a:t> operations </a:t>
            </a:r>
            <a:r>
              <a:rPr lang="en-US" sz="2000" u="sng" dirty="0" smtClean="0"/>
              <a:t>in coordination with Allies and partners </a:t>
            </a:r>
            <a:r>
              <a:rPr lang="en-US" sz="2000" dirty="0" smtClean="0"/>
              <a:t>to support NATO, deter Russia, assist in the defense of Israel, enable global operations, and counter trans-national threats in order to defend the Homeland forward and fortify Euro-Atlantic security. Should deterrence fail, USEUCOM is prepared to </a:t>
            </a:r>
            <a:r>
              <a:rPr lang="en-US" sz="2000" u="sng" dirty="0" smtClean="0"/>
              <a:t>fight alongside Allies and partners </a:t>
            </a:r>
            <a:r>
              <a:rPr lang="en-US" sz="2000" dirty="0" smtClean="0"/>
              <a:t>to prevail in any conflict.</a:t>
            </a:r>
          </a:p>
          <a:p>
            <a:endParaRPr lang="en-US" sz="2000" dirty="0" smtClean="0"/>
          </a:p>
          <a:p>
            <a:r>
              <a:rPr lang="en-US" sz="2000" dirty="0"/>
              <a:t>ECJ9 Mission: USEUCOM ECJ9 leads the USEUCOM effort to </a:t>
            </a:r>
            <a:r>
              <a:rPr lang="en-US" sz="2000" u="sng" dirty="0"/>
              <a:t>integrate </a:t>
            </a:r>
            <a:r>
              <a:rPr lang="en-US" sz="2000" dirty="0"/>
              <a:t>interagency, academia, NGOs, IOs, and private sector partners to better execute the USEUCOM mission through a </a:t>
            </a:r>
            <a:r>
              <a:rPr lang="en-US" sz="2000" u="sng" dirty="0"/>
              <a:t>“Whole of Society”</a:t>
            </a:r>
            <a:r>
              <a:rPr lang="en-US" sz="2000" dirty="0"/>
              <a:t> approach.</a:t>
            </a:r>
          </a:p>
          <a:p>
            <a:endParaRPr lang="en-US" sz="2000" dirty="0"/>
          </a:p>
        </p:txBody>
      </p:sp>
      <p:sp>
        <p:nvSpPr>
          <p:cNvPr id="4" name="Rectangle 3"/>
          <p:cNvSpPr/>
          <p:nvPr/>
        </p:nvSpPr>
        <p:spPr bwMode="auto">
          <a:xfrm>
            <a:off x="745398" y="4779490"/>
            <a:ext cx="7669530" cy="1015663"/>
          </a:xfrm>
          <a:prstGeom prst="rect">
            <a:avLst/>
          </a:prstGeom>
          <a:ln>
            <a:solidFill>
              <a:schemeClr val="bg2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i="1" dirty="0" smtClean="0">
                <a:solidFill>
                  <a:schemeClr val="tx2"/>
                </a:solidFill>
              </a:rPr>
              <a:t>“Whole of Society” approach integrates </a:t>
            </a:r>
            <a:r>
              <a:rPr lang="en-US" i="1" dirty="0">
                <a:solidFill>
                  <a:schemeClr val="tx2"/>
                </a:solidFill>
              </a:rPr>
              <a:t>the collaborative efforts of the departments and agencies of a government to achieve unity of effort toward a shared </a:t>
            </a:r>
            <a:r>
              <a:rPr lang="en-US" i="1" dirty="0" smtClean="0">
                <a:solidFill>
                  <a:schemeClr val="tx2"/>
                </a:solidFill>
              </a:rPr>
              <a:t>goal.</a:t>
            </a:r>
            <a:endParaRPr lang="en-US" i="1" dirty="0">
              <a:solidFill>
                <a:schemeClr val="tx2"/>
              </a:solidFill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26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 bwMode="auto">
          <a:xfrm>
            <a:off x="593549" y="504825"/>
            <a:ext cx="8121473" cy="44608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 dirty="0" smtClean="0"/>
              <a:t>Hybrid Threats: An Attack on Governance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 bwMode="auto">
          <a:xfrm>
            <a:off x="656771" y="1197221"/>
            <a:ext cx="7839075" cy="495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200" dirty="0" smtClean="0"/>
              <a:t>Hybrid threats are best understood as an attack on governance – specifically democratic governance.</a:t>
            </a:r>
          </a:p>
          <a:p>
            <a:r>
              <a:rPr lang="en-US" sz="2000" dirty="0"/>
              <a:t>Challenges of Hybrid Threats:</a:t>
            </a:r>
          </a:p>
          <a:p>
            <a:pPr lvl="1"/>
            <a:r>
              <a:rPr lang="en-US" sz="1800" dirty="0" smtClean="0"/>
              <a:t>Attribution.  </a:t>
            </a:r>
          </a:p>
          <a:p>
            <a:pPr lvl="1"/>
            <a:r>
              <a:rPr lang="en-US" sz="1800" dirty="0" smtClean="0"/>
              <a:t>Consensus of crisis decision making. </a:t>
            </a:r>
          </a:p>
          <a:p>
            <a:pPr lvl="1"/>
            <a:r>
              <a:rPr lang="en-US" sz="1800" dirty="0" smtClean="0"/>
              <a:t>Disinformation.</a:t>
            </a:r>
            <a:endParaRPr lang="en-US" sz="1800" dirty="0"/>
          </a:p>
          <a:p>
            <a:pPr lvl="1"/>
            <a:r>
              <a:rPr lang="en-US" sz="1800" dirty="0" smtClean="0"/>
              <a:t>Overlap </a:t>
            </a:r>
            <a:r>
              <a:rPr lang="en-US" sz="1800" dirty="0"/>
              <a:t>between public and </a:t>
            </a:r>
            <a:r>
              <a:rPr lang="en-US" sz="1800" dirty="0" smtClean="0"/>
              <a:t>private.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</p:txBody>
      </p:sp>
      <p:sp>
        <p:nvSpPr>
          <p:cNvPr id="4" name="Rectangle 3"/>
          <p:cNvSpPr/>
          <p:nvPr/>
        </p:nvSpPr>
        <p:spPr bwMode="auto">
          <a:xfrm>
            <a:off x="1066800" y="4876800"/>
            <a:ext cx="7010400" cy="5842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107763" dir="27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endParaRPr lang="en-US" sz="3200">
              <a:latin typeface="Times" pitchFamily="18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745398" y="3881409"/>
            <a:ext cx="7669530" cy="1938992"/>
          </a:xfrm>
          <a:prstGeom prst="rect">
            <a:avLst/>
          </a:prstGeom>
          <a:ln>
            <a:solidFill>
              <a:schemeClr val="bg2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i="1" dirty="0">
                <a:solidFill>
                  <a:schemeClr val="tx2"/>
                </a:solidFill>
              </a:rPr>
              <a:t>At EUCOM, we fully recognize the dynamic nature of </a:t>
            </a:r>
            <a:r>
              <a:rPr lang="en-US" i="1" dirty="0" smtClean="0">
                <a:solidFill>
                  <a:schemeClr val="tx2"/>
                </a:solidFill>
              </a:rPr>
              <a:t>the security </a:t>
            </a:r>
            <a:r>
              <a:rPr lang="en-US" i="1" dirty="0">
                <a:solidFill>
                  <a:schemeClr val="tx2"/>
                </a:solidFill>
              </a:rPr>
              <a:t>environment, and in response, we are regenerating our abilities for deterrence and defense while continuing our security cooperation and engagement missions with a focus on stability and resilience in whole-of-government and whole-of-society approaches.</a:t>
            </a:r>
          </a:p>
        </p:txBody>
      </p:sp>
    </p:spTree>
    <p:extLst>
      <p:ext uri="{BB962C8B-B14F-4D97-AF65-F5344CB8AC3E}">
        <p14:creationId xmlns:p14="http://schemas.microsoft.com/office/powerpoint/2010/main" val="38895649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 bwMode="auto">
          <a:xfrm>
            <a:off x="593549" y="504825"/>
            <a:ext cx="8121473" cy="44608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 dirty="0"/>
              <a:t>Full Spectrum Resilience</a:t>
            </a:r>
            <a:endParaRPr lang="en-US" sz="2800" dirty="0" smtClean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 bwMode="auto">
          <a:xfrm>
            <a:off x="656771" y="1017602"/>
            <a:ext cx="7839075" cy="456677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1800" dirty="0" smtClean="0"/>
              <a:t>Strong </a:t>
            </a:r>
            <a:r>
              <a:rPr lang="en-US" sz="1800" dirty="0"/>
              <a:t>public and private governance and civil-military preparedness presents a credible deterrence to both hybrid and conventional threats. </a:t>
            </a:r>
          </a:p>
          <a:p>
            <a:r>
              <a:rPr lang="en-US" sz="1800" dirty="0" smtClean="0"/>
              <a:t>Countering </a:t>
            </a:r>
            <a:r>
              <a:rPr lang="en-US" sz="1800" dirty="0"/>
              <a:t>both hybrid and transnational threats through resilient, credible, and capable governance; with deeper cooperation among public, private, and international entities</a:t>
            </a:r>
            <a:r>
              <a:rPr lang="en-US" sz="1800" dirty="0" smtClean="0"/>
              <a:t>.</a:t>
            </a:r>
            <a:endParaRPr lang="en-US" sz="1800" dirty="0"/>
          </a:p>
          <a:p>
            <a:r>
              <a:rPr lang="en-US" sz="1800" dirty="0" smtClean="0"/>
              <a:t>3 </a:t>
            </a:r>
            <a:r>
              <a:rPr lang="en-US" sz="1800" dirty="0"/>
              <a:t>levels of cooperation and collaboration which better enable governments and societies to deter and be more resilient to hybrid and conventional </a:t>
            </a:r>
            <a:r>
              <a:rPr lang="en-US" sz="1800" dirty="0" smtClean="0"/>
              <a:t>threats:</a:t>
            </a:r>
          </a:p>
          <a:p>
            <a:pPr lvl="1"/>
            <a:r>
              <a:rPr lang="en-US" sz="1600" dirty="0" smtClean="0"/>
              <a:t>A </a:t>
            </a:r>
            <a:r>
              <a:rPr lang="en-US" sz="1600" dirty="0"/>
              <a:t>whole-of-government </a:t>
            </a:r>
            <a:r>
              <a:rPr lang="en-US" sz="1600" dirty="0" smtClean="0"/>
              <a:t>- agencies and ministries from national to local level</a:t>
            </a:r>
          </a:p>
          <a:p>
            <a:pPr lvl="1"/>
            <a:r>
              <a:rPr lang="en-US" sz="1600" dirty="0" smtClean="0"/>
              <a:t>A </a:t>
            </a:r>
            <a:r>
              <a:rPr lang="en-US" sz="1600" dirty="0"/>
              <a:t>whole-of-society </a:t>
            </a:r>
            <a:r>
              <a:rPr lang="en-US" sz="1600" dirty="0" smtClean="0"/>
              <a:t>approach - whole-of-government, plus engagement </a:t>
            </a:r>
            <a:r>
              <a:rPr lang="en-US" sz="1600" dirty="0"/>
              <a:t>with the private sector, academia, and civil society.</a:t>
            </a:r>
          </a:p>
          <a:p>
            <a:pPr lvl="1"/>
            <a:r>
              <a:rPr lang="en-US" sz="1600" dirty="0" smtClean="0"/>
              <a:t>A </a:t>
            </a:r>
            <a:r>
              <a:rPr lang="en-US" sz="1600" dirty="0"/>
              <a:t>comprehensive approach </a:t>
            </a:r>
            <a:r>
              <a:rPr lang="en-US" sz="1600" dirty="0" smtClean="0"/>
              <a:t>- whole </a:t>
            </a:r>
            <a:r>
              <a:rPr lang="en-US" sz="1600" dirty="0"/>
              <a:t>of society of a like-minded group of </a:t>
            </a:r>
            <a:r>
              <a:rPr lang="en-US" sz="1600" dirty="0" smtClean="0"/>
              <a:t>nations, </a:t>
            </a:r>
            <a:r>
              <a:rPr lang="en-US" sz="1600" dirty="0"/>
              <a:t>working together with international </a:t>
            </a:r>
            <a:r>
              <a:rPr lang="en-US" sz="1600" dirty="0" smtClean="0"/>
              <a:t>organizations.</a:t>
            </a:r>
          </a:p>
          <a:p>
            <a:pPr lvl="0"/>
            <a:r>
              <a:rPr lang="en-US" sz="1800" dirty="0"/>
              <a:t>Close civil-military cooperation and interoperability is necessary to ensure a measured and appropriate response</a:t>
            </a:r>
            <a:r>
              <a:rPr lang="en-US" sz="1800" dirty="0" smtClean="0"/>
              <a:t>.</a:t>
            </a:r>
            <a:endParaRPr lang="en-US" sz="1600" dirty="0" smtClean="0"/>
          </a:p>
        </p:txBody>
      </p:sp>
      <p:sp>
        <p:nvSpPr>
          <p:cNvPr id="4" name="Rectangle 3"/>
          <p:cNvSpPr/>
          <p:nvPr/>
        </p:nvSpPr>
        <p:spPr bwMode="auto">
          <a:xfrm>
            <a:off x="1066800" y="4876800"/>
            <a:ext cx="7010400" cy="5842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107763" dir="27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endParaRPr lang="en-US" sz="320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4201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4963" y="390525"/>
            <a:ext cx="5964237" cy="566738"/>
          </a:xfrm>
        </p:spPr>
        <p:txBody>
          <a:bodyPr/>
          <a:lstStyle/>
          <a:p>
            <a:r>
              <a:rPr lang="en-US" dirty="0" smtClean="0"/>
              <a:t>Improving Interoperability</a:t>
            </a:r>
            <a:br>
              <a:rPr lang="en-US" dirty="0" smtClean="0"/>
            </a:br>
            <a:r>
              <a:rPr lang="en-US" sz="2800" dirty="0" smtClean="0"/>
              <a:t>Civil Military Operations, Civil Affairs, and CIMIC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USEUCOM and subordinate command integration of NATO Baseline Requirements in civil information reporting and analysis.</a:t>
            </a:r>
          </a:p>
          <a:p>
            <a:r>
              <a:rPr lang="en-US" dirty="0"/>
              <a:t>Pre-deployment NATO CIMIC course attendance for US Civil Affairs forces.</a:t>
            </a:r>
          </a:p>
          <a:p>
            <a:r>
              <a:rPr lang="en-US" dirty="0" smtClean="0"/>
              <a:t>Increased US Civil Affairs interaction with NATO Force Integration Units (NFIU).</a:t>
            </a:r>
          </a:p>
          <a:p>
            <a:r>
              <a:rPr lang="en-US" dirty="0" smtClean="0"/>
              <a:t>US National Guard State </a:t>
            </a:r>
            <a:r>
              <a:rPr lang="en-US" dirty="0"/>
              <a:t>Partnership Program (SPP) </a:t>
            </a:r>
            <a:r>
              <a:rPr lang="en-US" dirty="0" smtClean="0"/>
              <a:t>evolution into whole-of </a:t>
            </a:r>
            <a:r>
              <a:rPr lang="en-US" dirty="0"/>
              <a:t>government cooperation.</a:t>
            </a:r>
          </a:p>
        </p:txBody>
      </p:sp>
    </p:spTree>
    <p:extLst>
      <p:ext uri="{BB962C8B-B14F-4D97-AF65-F5344CB8AC3E}">
        <p14:creationId xmlns:p14="http://schemas.microsoft.com/office/powerpoint/2010/main" val="285016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role can CIMIC play in the following:</a:t>
            </a:r>
          </a:p>
          <a:p>
            <a:pPr lvl="1"/>
            <a:r>
              <a:rPr lang="en-US" dirty="0" smtClean="0"/>
              <a:t>Support to Operation SEA GUARDIAN and NATO maritime operations?</a:t>
            </a:r>
          </a:p>
          <a:p>
            <a:pPr lvl="1"/>
            <a:r>
              <a:rPr lang="en-US" dirty="0" smtClean="0"/>
              <a:t>Defense </a:t>
            </a:r>
            <a:r>
              <a:rPr lang="en-US" dirty="0"/>
              <a:t>Capacity Building efforts and bring a CIMIC culture to </a:t>
            </a:r>
            <a:r>
              <a:rPr lang="en-US" dirty="0" smtClean="0"/>
              <a:t>partner nations?</a:t>
            </a:r>
          </a:p>
          <a:p>
            <a:pPr lvl="1"/>
            <a:r>
              <a:rPr lang="en-US" dirty="0"/>
              <a:t>Building stability and </a:t>
            </a:r>
            <a:r>
              <a:rPr lang="en-US" dirty="0" smtClean="0"/>
              <a:t>resilience that prevents </a:t>
            </a:r>
            <a:r>
              <a:rPr lang="en-US" dirty="0"/>
              <a:t>conflict?</a:t>
            </a:r>
          </a:p>
          <a:p>
            <a:pPr lvl="1"/>
            <a:r>
              <a:rPr lang="en-US" dirty="0" smtClean="0"/>
              <a:t>Assisting </a:t>
            </a:r>
            <a:r>
              <a:rPr lang="en-US" dirty="0"/>
              <a:t>strategic </a:t>
            </a:r>
            <a:r>
              <a:rPr lang="en-US" dirty="0" smtClean="0"/>
              <a:t>messaging and countering disinformation</a:t>
            </a:r>
            <a:r>
              <a:rPr lang="en-US" dirty="0"/>
              <a:t>?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3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9263" y="3146425"/>
            <a:ext cx="5964237" cy="566738"/>
          </a:xfrm>
        </p:spPr>
        <p:txBody>
          <a:bodyPr/>
          <a:lstStyle/>
          <a:p>
            <a:r>
              <a:rPr lang="en-US" dirty="0" smtClean="0"/>
              <a:t>Comments / 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38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9263" y="3146425"/>
            <a:ext cx="5964237" cy="566738"/>
          </a:xfrm>
        </p:spPr>
        <p:txBody>
          <a:bodyPr/>
          <a:lstStyle/>
          <a:p>
            <a:r>
              <a:rPr lang="en-US" dirty="0" smtClean="0"/>
              <a:t>Back-up Slides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423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UCOM Master Powerpoint Unclassified Template Jun 13">
  <a:themeElements>
    <a:clrScheme name="HQ USEUCOM Master PPT Classified Template 8">
      <a:dk1>
        <a:srgbClr val="000000"/>
      </a:dk1>
      <a:lt1>
        <a:srgbClr val="FFFFFF"/>
      </a:lt1>
      <a:dk2>
        <a:srgbClr val="0000FF"/>
      </a:dk2>
      <a:lt2>
        <a:srgbClr val="5F5F5F"/>
      </a:lt2>
      <a:accent1>
        <a:srgbClr val="FFFFCC"/>
      </a:accent1>
      <a:accent2>
        <a:srgbClr val="FF0000"/>
      </a:accent2>
      <a:accent3>
        <a:srgbClr val="FFFFFF"/>
      </a:accent3>
      <a:accent4>
        <a:srgbClr val="000000"/>
      </a:accent4>
      <a:accent5>
        <a:srgbClr val="FFFFE2"/>
      </a:accent5>
      <a:accent6>
        <a:srgbClr val="E70000"/>
      </a:accent6>
      <a:hlink>
        <a:srgbClr val="990099"/>
      </a:hlink>
      <a:folHlink>
        <a:srgbClr val="808080"/>
      </a:folHlink>
    </a:clrScheme>
    <a:fontScheme name="HQ USEUCOM Master PPT Classified Templat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45720" tIns="45720" rIns="4572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rgbClr val="000066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45720" tIns="45720" rIns="4572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rgbClr val="000066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HQ USEUCOM Master PPT Classified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Q USEUCOM Master PPT Classified 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Q USEUCOM Master PPT Classified 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Q USEUCOM Master PPT Classified 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Q USEUCOM Master PPT Classified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Q USEUCOM Master PPT Classified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Q USEUCOM Master PPT Classified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Q USEUCOM Master PPT Classified Template 8">
        <a:dk1>
          <a:srgbClr val="000000"/>
        </a:dk1>
        <a:lt1>
          <a:srgbClr val="FFFFFF"/>
        </a:lt1>
        <a:dk2>
          <a:srgbClr val="0000FF"/>
        </a:dk2>
        <a:lt2>
          <a:srgbClr val="5F5F5F"/>
        </a:lt2>
        <a:accent1>
          <a:srgbClr val="FFFFCC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E70000"/>
        </a:accent6>
        <a:hlink>
          <a:srgbClr val="9900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11D4DEC83E0744BDF5B8F66EE774BC" ma:contentTypeVersion="0" ma:contentTypeDescription="Create a new document." ma:contentTypeScope="" ma:versionID="ebdb0d37d75dbf7aa0c2e27399a0083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FEDEBEC3-EC4E-41EA-96D2-0388D456B5B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75656811-00B6-4EBB-95E6-377EF84C514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F23E02A-EB30-4067-B975-3A609F39C655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EUCOM Master Powerpoint Unclassified Template Jun 13</Template>
  <TotalTime>1779</TotalTime>
  <Pages>4</Pages>
  <Words>602</Words>
  <Application>Microsoft Office PowerPoint</Application>
  <PresentationFormat>On-screen Show (4:3)</PresentationFormat>
  <Paragraphs>71</Paragraphs>
  <Slides>10</Slides>
  <Notes>10</Notes>
  <HiddenSlides>2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ＭＳ Ｐゴシック</vt:lpstr>
      <vt:lpstr>Arial</vt:lpstr>
      <vt:lpstr>Impact</vt:lpstr>
      <vt:lpstr>Tahoma</vt:lpstr>
      <vt:lpstr>Times</vt:lpstr>
      <vt:lpstr>Wingdings</vt:lpstr>
      <vt:lpstr>EUCOM Master Powerpoint Unclassified Template Jun 13</vt:lpstr>
      <vt:lpstr>USEUCOM ECJ9</vt:lpstr>
      <vt:lpstr>Agenda</vt:lpstr>
      <vt:lpstr>USEUCOM  and ECJ9 Mission</vt:lpstr>
      <vt:lpstr>Hybrid Threats: An Attack on Governance</vt:lpstr>
      <vt:lpstr>Full Spectrum Resilience</vt:lpstr>
      <vt:lpstr>Improving Interoperability Civil Military Operations, Civil Affairs, and CIMIC</vt:lpstr>
      <vt:lpstr>The Next Steps</vt:lpstr>
      <vt:lpstr>Comments / Questions</vt:lpstr>
      <vt:lpstr>Back-up Slides</vt:lpstr>
      <vt:lpstr>Hybrid Threats: An Attack on Governance</vt:lpstr>
    </vt:vector>
  </TitlesOfParts>
  <Manager>Maj Coyne</Manager>
  <Company>HQ USEUCOM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EUCOM Master Template Slide (UNCLASSIFIED)</dc:title>
  <dc:subject>Template for Classified Briefings</dc:subject>
  <dc:creator>Ballardj</dc:creator>
  <cp:lastModifiedBy>Meehl Sean R</cp:lastModifiedBy>
  <cp:revision>95</cp:revision>
  <cp:lastPrinted>2019-05-10T14:16:43Z</cp:lastPrinted>
  <dcterms:created xsi:type="dcterms:W3CDTF">2013-07-17T14:29:10Z</dcterms:created>
  <dcterms:modified xsi:type="dcterms:W3CDTF">2019-05-20T12:58:58Z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0x0101006F11D4DEC83E0744BDF5B8F66EE774BC</vt:lpwstr>
  </property>
  <property fmtid="{D5CDD505-2E9C-101B-9397-08002B2CF9AE}" pid="3" name="Order">
    <vt:r8>2500</vt:r8>
  </property>
  <property fmtid="{D5CDD505-2E9C-101B-9397-08002B2CF9AE}" pid="4" name="xd_ProgID">
    <vt:lpwstr/>
  </property>
  <property fmtid="{D5CDD505-2E9C-101B-9397-08002B2CF9AE}" pid="5" name="TemplateUrl">
    <vt:lpwstr/>
  </property>
  <property fmtid="{D5CDD505-2E9C-101B-9397-08002B2CF9AE}" pid="6" name="Classification">
    <vt:lpwstr>3;#(U) UNCLASSIFIED|5bb07b3e-8c60-445e-a899-5e74700b4ea8</vt:lpwstr>
  </property>
  <property fmtid="{D5CDD505-2E9C-101B-9397-08002B2CF9AE}" pid="7" name="SpecialReleasability">
    <vt:lpwstr>None</vt:lpwstr>
  </property>
  <property fmtid="{D5CDD505-2E9C-101B-9397-08002B2CF9AE}" pid="8" name="WorkingGroups">
    <vt:lpwstr/>
  </property>
  <property fmtid="{D5CDD505-2E9C-101B-9397-08002B2CF9AE}" pid="9" name="Type">
    <vt:lpwstr>28;#Briefing|5ea6467b-0dfd-48cb-b1e4-3eef9b75edf0</vt:lpwstr>
  </property>
  <property fmtid="{D5CDD505-2E9C-101B-9397-08002B2CF9AE}" pid="10" name="ClassificationCaveats">
    <vt:lpwstr/>
  </property>
  <property fmtid="{D5CDD505-2E9C-101B-9397-08002B2CF9AE}" pid="11" name="AreaofSupport">
    <vt:lpwstr/>
  </property>
  <property fmtid="{D5CDD505-2E9C-101B-9397-08002B2CF9AE}" pid="12" name="Status">
    <vt:lpwstr>1;#DRAFT|fedde3ed-617f-4079-8a45-5c82c0191522</vt:lpwstr>
  </property>
  <property fmtid="{D5CDD505-2E9C-101B-9397-08002B2CF9AE}" pid="13" name="Releasability">
    <vt:lpwstr/>
  </property>
  <property fmtid="{D5CDD505-2E9C-101B-9397-08002B2CF9AE}" pid="14" name="Enterprise Keywords">
    <vt:lpwstr/>
  </property>
  <property fmtid="{D5CDD505-2E9C-101B-9397-08002B2CF9AE}" pid="15" name="Organization">
    <vt:lpwstr/>
  </property>
  <property fmtid="{D5CDD505-2E9C-101B-9397-08002B2CF9AE}" pid="16" name="Topics">
    <vt:lpwstr>48;#Administrative Information|f4746f85-5e4e-4538-8ab7-be4acda6ab52</vt:lpwstr>
  </property>
  <property fmtid="{D5CDD505-2E9C-101B-9397-08002B2CF9AE}" pid="17" name="JointCapabilityArea">
    <vt:lpwstr/>
  </property>
  <property fmtid="{D5CDD505-2E9C-101B-9397-08002B2CF9AE}" pid="18" name="SpecialReleasability_2007">
    <vt:lpwstr>None</vt:lpwstr>
  </property>
  <property fmtid="{D5CDD505-2E9C-101B-9397-08002B2CF9AE}" pid="19" name="Classification_2007">
    <vt:lpwstr>(U) UNCLASSIFIED</vt:lpwstr>
  </property>
  <property fmtid="{D5CDD505-2E9C-101B-9397-08002B2CF9AE}" pid="20" name="TopicTaxHTField0">
    <vt:lpwstr>Administrative Information|f4746f85-5e4e-4538-8ab7-be4acda6ab52</vt:lpwstr>
  </property>
  <property fmtid="{D5CDD505-2E9C-101B-9397-08002B2CF9AE}" pid="21" name="temp_TopicsTaxHTField0">
    <vt:lpwstr>Administrative Information|f4746f85-5e4e-4538-8ab7-be4acda6ab52</vt:lpwstr>
  </property>
  <property fmtid="{D5CDD505-2E9C-101B-9397-08002B2CF9AE}" pid="22" name="AreaofSupportTaxHTField0">
    <vt:lpwstr/>
  </property>
  <property fmtid="{D5CDD505-2E9C-101B-9397-08002B2CF9AE}" pid="23" name="WorkingGroupsTaxHTField0">
    <vt:lpwstr/>
  </property>
  <property fmtid="{D5CDD505-2E9C-101B-9397-08002B2CF9AE}" pid="24" name="ClassificationTaxHTField0">
    <vt:lpwstr>(U) UNCLASSIFIED5bb07b3e-8c60-445e-a899-5e74700b4ea8</vt:lpwstr>
  </property>
  <property fmtid="{D5CDD505-2E9C-101B-9397-08002B2CF9AE}" pid="25" name="StatusTaxHTField0">
    <vt:lpwstr>DRAFTfedde3ed-617f-4079-8a45-5c82c0191522</vt:lpwstr>
  </property>
  <property fmtid="{D5CDD505-2E9C-101B-9397-08002B2CF9AE}" pid="26" name="TypeTaxHTField0">
    <vt:lpwstr>Briefing5ea6467b-0dfd-48cb-b1e4-3eef9b75edf0</vt:lpwstr>
  </property>
  <property fmtid="{D5CDD505-2E9C-101B-9397-08002B2CF9AE}" pid="27" name="d36ce5fd89a0498c931600058f698edd">
    <vt:lpwstr/>
  </property>
  <property fmtid="{D5CDD505-2E9C-101B-9397-08002B2CF9AE}" pid="28" name="KeyItem">
    <vt:lpwstr>false</vt:lpwstr>
  </property>
  <property fmtid="{D5CDD505-2E9C-101B-9397-08002B2CF9AE}" pid="29" name="TaxCatchAll">
    <vt:lpwstr>284831</vt:lpwstr>
  </property>
  <property fmtid="{D5CDD505-2E9C-101B-9397-08002B2CF9AE}" pid="30" name="TaxKeywordTaxHTField">
    <vt:lpwstr/>
  </property>
  <property fmtid="{D5CDD505-2E9C-101B-9397-08002B2CF9AE}" pid="31" name="h78b99f2477b4fc991aafbbe6a240b56">
    <vt:lpwstr>Administrative Informationf4746f85-5e4e-4538-8ab7-be4acda6ab52</vt:lpwstr>
  </property>
  <property fmtid="{D5CDD505-2E9C-101B-9397-08002B2CF9AE}" pid="32" name="OrganizationTaxHTField0">
    <vt:lpwstr/>
  </property>
  <property fmtid="{D5CDD505-2E9C-101B-9397-08002B2CF9AE}" pid="33" name="ReleasabilityTaxHTField0">
    <vt:lpwstr/>
  </property>
  <property fmtid="{D5CDD505-2E9C-101B-9397-08002B2CF9AE}" pid="34" name="JointCapabilityAreaTaxHTField0">
    <vt:lpwstr/>
  </property>
</Properties>
</file>