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9" r:id="rId3"/>
    <p:sldId id="260" r:id="rId4"/>
    <p:sldId id="266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1B8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2278" autoAdjust="0"/>
  </p:normalViewPr>
  <p:slideViewPr>
    <p:cSldViewPr snapToGrid="0">
      <p:cViewPr varScale="1">
        <p:scale>
          <a:sx n="71" d="100"/>
          <a:sy n="71" d="100"/>
        </p:scale>
        <p:origin x="2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3EC0D-9A8F-4F0B-BB2E-1ECFED2DD529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0D3C-FDBE-4751-9470-49C222C99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74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185C-EF67-4F6F-AC90-B40020F729D5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38981-CD06-4F19-996C-9981DD2FEB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5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B17359-9E00-43D7-8DF2-2BB271FE808B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1DA655-D049-40A3-9342-BCBBF0A25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9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770784" y="6400803"/>
            <a:ext cx="6917634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7" b="9836"/>
          <a:stretch/>
        </p:blipFill>
        <p:spPr>
          <a:xfrm>
            <a:off x="10482349" y="89738"/>
            <a:ext cx="1619222" cy="1539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7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0"/>
            <a:ext cx="10363200" cy="8969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E047024-29A0-48DE-A883-6C1895CFACFE}" type="datetime4">
              <a:rPr lang="en-GB" smtClean="0">
                <a:solidFill>
                  <a:prstClr val="black"/>
                </a:solidFill>
              </a:rPr>
              <a:pPr/>
              <a:t>29 May 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8800" y="6356351"/>
            <a:ext cx="3454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contribute CLASSIFICATION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69562F-5B42-41BA-943C-811D8FEE759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66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27562" y="448345"/>
            <a:ext cx="815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89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CIMIC Key Leader Conference</a:t>
            </a:r>
            <a:r>
              <a:rPr lang="en-US" sz="1800" baseline="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 2019, Tirana</a:t>
            </a:r>
            <a:endParaRPr lang="en-US" sz="1800" dirty="0" smtClean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>
              <a:tabLst>
                <a:tab pos="88900" algn="l"/>
              </a:tabLst>
            </a:pPr>
            <a:endParaRPr lang="en-US" sz="1400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6896" y="805071"/>
            <a:ext cx="6917634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70784" y="6400803"/>
            <a:ext cx="6917634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7" b="9836"/>
          <a:stretch/>
        </p:blipFill>
        <p:spPr>
          <a:xfrm>
            <a:off x="10482349" y="89738"/>
            <a:ext cx="1619222" cy="153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5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C1B8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84951" y="4522305"/>
            <a:ext cx="7822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44546A"/>
                </a:solidFill>
                <a:latin typeface="Myriad Pro" panose="020B0503030403020204" pitchFamily="34" charset="0"/>
              </a:rPr>
              <a:t>“Welcome to Tirana”</a:t>
            </a:r>
            <a:endParaRPr lang="en-US" sz="5400" i="1" dirty="0">
              <a:solidFill>
                <a:srgbClr val="44546A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66"/>
          <a:stretch/>
        </p:blipFill>
        <p:spPr>
          <a:xfrm>
            <a:off x="3632663" y="1354975"/>
            <a:ext cx="3763905" cy="293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824186"/>
          </a:xfrm>
        </p:spPr>
        <p:txBody>
          <a:bodyPr/>
          <a:lstStyle/>
          <a:p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dirty="0" smtClean="0"/>
              <a:t>Objectives</a:t>
            </a:r>
            <a:br>
              <a:rPr lang="en-US" dirty="0" smtClean="0"/>
            </a:br>
            <a:r>
              <a:rPr lang="en-US" dirty="0" smtClean="0"/>
              <a:t>1.	Competent advice to COM and staffs given.</a:t>
            </a:r>
            <a:br>
              <a:rPr lang="en-US" dirty="0" smtClean="0"/>
            </a:br>
            <a:r>
              <a:rPr lang="en-US" dirty="0" smtClean="0"/>
              <a:t>2.	Effective coordination with NMA established.</a:t>
            </a:r>
            <a:br>
              <a:rPr lang="en-US" dirty="0" smtClean="0"/>
            </a:br>
            <a:r>
              <a:rPr lang="en-US" dirty="0" smtClean="0"/>
              <a:t>3.	Effective leadership Demonstrated.</a:t>
            </a:r>
            <a:br>
              <a:rPr lang="en-US" dirty="0" smtClean="0"/>
            </a:br>
            <a:r>
              <a:rPr lang="en-US" dirty="0" smtClean="0"/>
              <a:t>4.	</a:t>
            </a:r>
            <a:r>
              <a:rPr lang="en-US" b="1" u="sng" dirty="0" smtClean="0"/>
              <a:t>CIMIC 2.0 established – </a:t>
            </a:r>
            <a:r>
              <a:rPr lang="en-US" b="1" u="sng" dirty="0" err="1" smtClean="0"/>
              <a:t>Lv</a:t>
            </a:r>
            <a:r>
              <a:rPr lang="en-US" b="1" u="sng" dirty="0" smtClean="0"/>
              <a:t>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767036"/>
          </a:xfrm>
        </p:spPr>
        <p:txBody>
          <a:bodyPr/>
          <a:lstStyle/>
          <a:p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take </a:t>
            </a:r>
            <a:r>
              <a:rPr lang="en-US" dirty="0" err="1" smtClean="0"/>
              <a:t>aways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CIMIC staff must be pro-active selling our domain.</a:t>
            </a:r>
            <a:br>
              <a:rPr lang="en-US" dirty="0" smtClean="0"/>
            </a:br>
            <a:r>
              <a:rPr lang="en-US" dirty="0" smtClean="0"/>
              <a:t>Success at </a:t>
            </a:r>
            <a:r>
              <a:rPr lang="en-US" dirty="0" err="1" smtClean="0"/>
              <a:t>Lvl</a:t>
            </a:r>
            <a:r>
              <a:rPr lang="en-US" dirty="0" smtClean="0"/>
              <a:t> 2 = excellence at </a:t>
            </a:r>
            <a:r>
              <a:rPr lang="en-US" dirty="0" err="1" smtClean="0"/>
              <a:t>Lv</a:t>
            </a:r>
            <a:r>
              <a:rPr lang="en-US" dirty="0" smtClean="0"/>
              <a:t> 1.</a:t>
            </a:r>
            <a:br>
              <a:rPr lang="en-US" dirty="0" smtClean="0"/>
            </a:br>
            <a:r>
              <a:rPr lang="en-US" dirty="0" smtClean="0"/>
              <a:t>CIMIC taking the lead in exploiting new NMA.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Military Effects/Outcomes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2095394"/>
            <a:ext cx="12302836" cy="2613627"/>
          </a:xfrm>
        </p:spPr>
        <p:txBody>
          <a:bodyPr/>
          <a:lstStyle/>
          <a:p>
            <a:r>
              <a:rPr lang="en-US" b="1" dirty="0" smtClean="0"/>
              <a:t>Led</a:t>
            </a:r>
            <a:r>
              <a:rPr lang="en-US" dirty="0" smtClean="0"/>
              <a:t> – well motivated, cohesive and dynamic CIMIC key leaders, in order to provide most professionally competent direction and guidance.</a:t>
            </a:r>
          </a:p>
          <a:p>
            <a:r>
              <a:rPr lang="en-US" b="1" dirty="0" smtClean="0"/>
              <a:t>Manned</a:t>
            </a:r>
            <a:r>
              <a:rPr lang="en-US" dirty="0" smtClean="0"/>
              <a:t> – sufficient, experienced, qualified, resilient and highly motivated CIMIC personnel and cohesive CIMIC trained forces.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7024-29A0-48DE-A883-6C1895CFACFE}" type="datetime4">
              <a:rPr lang="en-GB" smtClean="0">
                <a:solidFill>
                  <a:prstClr val="black"/>
                </a:solidFill>
              </a:rPr>
              <a:pPr/>
              <a:t>29 May 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562F-5B42-41BA-943C-811D8FEE759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27179" y="937972"/>
            <a:ext cx="5931243" cy="12789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777" dirty="0">
                <a:solidFill>
                  <a:prstClr val="white"/>
                </a:solidFill>
              </a:rPr>
              <a:t>Leadership &amp; Personnel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25590" y="4212405"/>
            <a:ext cx="10556563" cy="195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25592" y="4139634"/>
            <a:ext cx="3245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Objective 1:</a:t>
            </a:r>
          </a:p>
          <a:p>
            <a:r>
              <a:rPr lang="en-US" b="1" dirty="0" smtClean="0"/>
              <a:t>“Effective Leadership”</a:t>
            </a:r>
          </a:p>
          <a:p>
            <a:r>
              <a:rPr lang="en-US" dirty="0" smtClean="0"/>
              <a:t>Improvement of the preconditions, to support effective CIMIC leadership.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32736" y="4139634"/>
            <a:ext cx="34366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Objective 2:</a:t>
            </a:r>
          </a:p>
          <a:p>
            <a:r>
              <a:rPr lang="en-US" b="1" dirty="0" smtClean="0"/>
              <a:t>“Motivation”</a:t>
            </a:r>
          </a:p>
          <a:p>
            <a:r>
              <a:rPr lang="en-US" dirty="0" smtClean="0"/>
              <a:t>Effective measures taken, to attract qualified and motivated personnel joining NATO CIMIC.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714212" y="4139634"/>
            <a:ext cx="4222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Objective 3:</a:t>
            </a:r>
          </a:p>
          <a:p>
            <a:r>
              <a:rPr lang="en-US" b="1" dirty="0" smtClean="0"/>
              <a:t>“Professionalism”</a:t>
            </a:r>
          </a:p>
          <a:p>
            <a:r>
              <a:rPr lang="en-US" dirty="0" smtClean="0"/>
              <a:t>Effective flanking measures in place to increase professionalism, mitigating the missing CIMIC career in most allied nations.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8841" y="1402239"/>
            <a:ext cx="125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Syndicate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88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 &amp; Personnel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End state Leadership: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Well motivated, </a:t>
            </a:r>
            <a:r>
              <a:rPr lang="en-GB" b="1" dirty="0" smtClean="0"/>
              <a:t>innovative, </a:t>
            </a:r>
            <a:r>
              <a:rPr lang="en-GB" dirty="0" smtClean="0"/>
              <a:t>cohesive and </a:t>
            </a:r>
            <a:r>
              <a:rPr lang="en-GB" b="1" dirty="0" smtClean="0"/>
              <a:t>dynamic</a:t>
            </a:r>
            <a:r>
              <a:rPr lang="en-GB" dirty="0" smtClean="0"/>
              <a:t> CIMIC Key Leaders to </a:t>
            </a:r>
            <a:r>
              <a:rPr lang="en-GB" b="1" dirty="0" smtClean="0"/>
              <a:t>advise </a:t>
            </a:r>
            <a:r>
              <a:rPr lang="en-GB" dirty="0" smtClean="0"/>
              <a:t>the COM and staff; </a:t>
            </a:r>
            <a:r>
              <a:rPr lang="en-GB" b="1" dirty="0" smtClean="0"/>
              <a:t>coordinate </a:t>
            </a:r>
            <a:r>
              <a:rPr lang="en-GB" dirty="0" smtClean="0"/>
              <a:t>with Non-Military Actors (NMA) and </a:t>
            </a:r>
            <a:r>
              <a:rPr lang="en-GB" b="1" dirty="0" smtClean="0"/>
              <a:t>provide</a:t>
            </a:r>
            <a:r>
              <a:rPr lang="en-GB" dirty="0" smtClean="0"/>
              <a:t> D&amp;G.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 &amp; Personnel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End state Manning*: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Sufficient, experienced, qualified, resilient and highly motivated CIMIC personnel and cohesive CIMIC trained forces.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*</a:t>
            </a:r>
            <a:r>
              <a:rPr lang="en-GB" sz="3200" dirty="0" smtClean="0"/>
              <a:t>Manning is mainly a National responsibility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Objectives</a:t>
            </a:r>
            <a:br>
              <a:rPr lang="en-US" dirty="0" smtClean="0"/>
            </a:br>
            <a:r>
              <a:rPr lang="en-US" dirty="0" smtClean="0"/>
              <a:t>1.	Competent advice to COM and staffs given.</a:t>
            </a:r>
            <a:br>
              <a:rPr lang="en-US" dirty="0" smtClean="0"/>
            </a:br>
            <a:r>
              <a:rPr lang="en-US" dirty="0" smtClean="0"/>
              <a:t>2.	Effective coordination with NMA established.</a:t>
            </a:r>
            <a:br>
              <a:rPr lang="en-US" dirty="0" smtClean="0"/>
            </a:br>
            <a:r>
              <a:rPr lang="en-US" dirty="0" smtClean="0"/>
              <a:t>3.	Effective leadership Demonstrated.</a:t>
            </a:r>
            <a:br>
              <a:rPr lang="en-US" dirty="0" smtClean="0"/>
            </a:br>
            <a:r>
              <a:rPr lang="en-US" dirty="0" smtClean="0"/>
              <a:t>4.	CIMIC 2.0 established.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290785"/>
          </a:xfrm>
        </p:spPr>
        <p:txBody>
          <a:bodyPr/>
          <a:lstStyle/>
          <a:p>
            <a:r>
              <a:rPr lang="en-US" dirty="0" smtClean="0"/>
              <a:t>Objective 1: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Competent advice to COM and staffs given.  </a:t>
            </a:r>
            <a:br>
              <a:rPr lang="en-US" dirty="0" smtClean="0"/>
            </a:br>
            <a:r>
              <a:rPr lang="en-US" dirty="0" smtClean="0"/>
              <a:t>Assertive, Selling, Relevant</a:t>
            </a:r>
            <a:br>
              <a:rPr lang="en-US" dirty="0" smtClean="0"/>
            </a:br>
            <a:r>
              <a:rPr lang="en-US" dirty="0" smtClean="0"/>
              <a:t>Milestones:							who</a:t>
            </a:r>
            <a:br>
              <a:rPr lang="en-US" dirty="0" smtClean="0"/>
            </a:br>
            <a:r>
              <a:rPr lang="en-US" dirty="0" smtClean="0"/>
              <a:t>More visibility						J9 CIMIC</a:t>
            </a:r>
            <a:br>
              <a:rPr lang="en-US" dirty="0" smtClean="0"/>
            </a:br>
            <a:r>
              <a:rPr lang="en-US" dirty="0" smtClean="0"/>
              <a:t>Right messaging of CIMIC			J9 CIMIC</a:t>
            </a:r>
            <a:br>
              <a:rPr lang="en-US" dirty="0" smtClean="0"/>
            </a:br>
            <a:r>
              <a:rPr lang="en-US" dirty="0" smtClean="0"/>
              <a:t>Right position in </a:t>
            </a:r>
            <a:r>
              <a:rPr lang="en-US" dirty="0" err="1" smtClean="0"/>
              <a:t>organisation</a:t>
            </a:r>
            <a:r>
              <a:rPr lang="en-US" dirty="0" smtClean="0"/>
              <a:t> 		Nations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328886"/>
          </a:xfrm>
        </p:spPr>
        <p:txBody>
          <a:bodyPr/>
          <a:lstStyle/>
          <a:p>
            <a:r>
              <a:rPr lang="en-US" dirty="0" smtClean="0"/>
              <a:t>Objective 2:</a:t>
            </a:r>
            <a:br>
              <a:rPr lang="en-US" dirty="0" smtClean="0"/>
            </a:br>
            <a:r>
              <a:rPr lang="en-US" dirty="0" smtClean="0"/>
              <a:t>Effective coordination with NMA established. </a:t>
            </a:r>
            <a:br>
              <a:rPr lang="en-US" dirty="0" smtClean="0"/>
            </a:br>
            <a:r>
              <a:rPr lang="en-US" dirty="0" smtClean="0"/>
              <a:t>Exchange, CIV/MIL, MIL/CIV, HN advisors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Milestones:							who</a:t>
            </a:r>
            <a:br>
              <a:rPr lang="en-US" dirty="0" smtClean="0"/>
            </a:br>
            <a:r>
              <a:rPr lang="en-US" dirty="0" smtClean="0"/>
              <a:t>Continuing </a:t>
            </a:r>
            <a:r>
              <a:rPr lang="en-US" dirty="0" err="1" smtClean="0"/>
              <a:t>coord</a:t>
            </a:r>
            <a:r>
              <a:rPr lang="en-US" dirty="0" smtClean="0"/>
              <a:t> with </a:t>
            </a:r>
            <a:r>
              <a:rPr lang="en-US" dirty="0" err="1" smtClean="0"/>
              <a:t>Civ</a:t>
            </a:r>
            <a:r>
              <a:rPr lang="en-US" dirty="0" smtClean="0"/>
              <a:t> sector		J9 CIMIC</a:t>
            </a:r>
            <a:br>
              <a:rPr lang="en-US" dirty="0" smtClean="0"/>
            </a:br>
            <a:r>
              <a:rPr lang="en-US" dirty="0" smtClean="0"/>
              <a:t>Establish </a:t>
            </a:r>
            <a:r>
              <a:rPr lang="en-US" dirty="0" err="1" smtClean="0"/>
              <a:t>xchange</a:t>
            </a:r>
            <a:r>
              <a:rPr lang="en-US" dirty="0" smtClean="0"/>
              <a:t> </a:t>
            </a:r>
            <a:r>
              <a:rPr lang="en-US" dirty="0" err="1" smtClean="0"/>
              <a:t>prog</a:t>
            </a:r>
            <a:r>
              <a:rPr lang="en-US" dirty="0" smtClean="0"/>
              <a:t> with NMA	ACO</a:t>
            </a:r>
            <a:br>
              <a:rPr lang="en-US" dirty="0" smtClean="0"/>
            </a:br>
            <a:r>
              <a:rPr lang="en-US" dirty="0" err="1" smtClean="0"/>
              <a:t>MilP</a:t>
            </a:r>
            <a:r>
              <a:rPr lang="en-US" dirty="0" smtClean="0"/>
              <a:t> temp assigned to CIV missions	Nations</a:t>
            </a:r>
            <a:br>
              <a:rPr lang="en-US" dirty="0" smtClean="0"/>
            </a:br>
            <a:r>
              <a:rPr lang="en-US" dirty="0" smtClean="0"/>
              <a:t>Phase 0 engagement with HN		</a:t>
            </a:r>
            <a:r>
              <a:rPr lang="en-US" dirty="0" err="1" smtClean="0"/>
              <a:t>HN</a:t>
            </a:r>
            <a:r>
              <a:rPr lang="en-US" dirty="0" smtClean="0"/>
              <a:t>/HQ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195536"/>
          </a:xfrm>
        </p:spPr>
        <p:txBody>
          <a:bodyPr/>
          <a:lstStyle/>
          <a:p>
            <a:r>
              <a:rPr lang="en-US" dirty="0" smtClean="0"/>
              <a:t>Objective 3:</a:t>
            </a:r>
            <a:br>
              <a:rPr lang="en-US" dirty="0" smtClean="0"/>
            </a:br>
            <a:r>
              <a:rPr lang="en-US" dirty="0" smtClean="0"/>
              <a:t>Effective leadership Demonstrated. </a:t>
            </a:r>
            <a:br>
              <a:rPr lang="en-US" dirty="0" smtClean="0"/>
            </a:br>
            <a:r>
              <a:rPr lang="en-US" dirty="0" smtClean="0"/>
              <a:t>Career (personal, structure), motivation,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Milestones							who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Forge your own career				You</a:t>
            </a:r>
            <a:br>
              <a:rPr lang="en-US" dirty="0" smtClean="0"/>
            </a:br>
            <a:r>
              <a:rPr lang="en-US" dirty="0" smtClean="0"/>
              <a:t>National J9 career path				Nation	</a:t>
            </a:r>
            <a:br>
              <a:rPr lang="en-US" dirty="0" smtClean="0"/>
            </a:br>
            <a:r>
              <a:rPr lang="en-US" dirty="0" err="1" smtClean="0"/>
              <a:t>L’ship</a:t>
            </a:r>
            <a:r>
              <a:rPr lang="en-US" dirty="0" smtClean="0"/>
              <a:t> (OJT) with motivated personnel	You	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" y="966515"/>
            <a:ext cx="10515600" cy="195536"/>
          </a:xfrm>
        </p:spPr>
        <p:txBody>
          <a:bodyPr/>
          <a:lstStyle/>
          <a:p>
            <a:r>
              <a:rPr lang="en-US" dirty="0" smtClean="0"/>
              <a:t>Objective 4:</a:t>
            </a:r>
            <a:br>
              <a:rPr lang="en-US" dirty="0" smtClean="0"/>
            </a:br>
            <a:r>
              <a:rPr lang="en-US" dirty="0" smtClean="0"/>
              <a:t>CIMIC 2.0 established.</a:t>
            </a:r>
            <a:br>
              <a:rPr lang="en-US" dirty="0" smtClean="0"/>
            </a:br>
            <a:r>
              <a:rPr lang="en-US" dirty="0" smtClean="0"/>
              <a:t>Innovation, dynamic Adaptation, Relevance </a:t>
            </a:r>
            <a:br>
              <a:rPr lang="en-US" dirty="0" smtClean="0"/>
            </a:br>
            <a:r>
              <a:rPr lang="en-US" dirty="0" smtClean="0"/>
              <a:t>Milestones								Who</a:t>
            </a:r>
            <a:br>
              <a:rPr lang="en-US" dirty="0" smtClean="0"/>
            </a:br>
            <a:r>
              <a:rPr lang="en-US" dirty="0" smtClean="0"/>
              <a:t>Reach back and reach out			CCOE</a:t>
            </a:r>
            <a:br>
              <a:rPr lang="en-US" dirty="0" smtClean="0"/>
            </a:br>
            <a:r>
              <a:rPr lang="en-US" dirty="0" smtClean="0"/>
              <a:t>An environment for free thought	CCOE</a:t>
            </a:r>
            <a:br>
              <a:rPr lang="en-US" dirty="0" smtClean="0"/>
            </a:br>
            <a:r>
              <a:rPr lang="en-US" dirty="0" smtClean="0"/>
              <a:t>Dynamic doctrine process			ACO/ACT</a:t>
            </a:r>
            <a:br>
              <a:rPr lang="en-US" dirty="0" smtClean="0"/>
            </a:br>
            <a:r>
              <a:rPr lang="en-US" dirty="0" smtClean="0"/>
              <a:t>sufficient ACT J9 SMEs				ACT</a:t>
            </a:r>
            <a:br>
              <a:rPr lang="en-US" dirty="0" smtClean="0"/>
            </a:br>
            <a:r>
              <a:rPr lang="en-US" dirty="0" smtClean="0"/>
              <a:t>New NMA AOI exploited				All/CCOE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142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Office Theme</vt:lpstr>
      <vt:lpstr>PowerPoint Presentation</vt:lpstr>
      <vt:lpstr>Strategic Military Effects/Outcomes</vt:lpstr>
      <vt:lpstr>Leadership &amp; Personnel  End state Leadership:  Well motivated, innovative, cohesive and dynamic CIMIC Key Leaders to advise the COM and staff; coordinate with Non-Military Actors (NMA) and provide D&amp;G.    </vt:lpstr>
      <vt:lpstr>Leadership &amp; Personnel  End state Manning*:  Sufficient, experienced, qualified, resilient and highly motivated CIMIC personnel and cohesive CIMIC trained forces.  *Manning is mainly a National responsibility     </vt:lpstr>
      <vt:lpstr>Leadership  Objectives 1. Competent advice to COM and staffs given. 2. Effective coordination with NMA established. 3. Effective leadership Demonstrated. 4. CIMIC 2.0 established. </vt:lpstr>
      <vt:lpstr>Objective 1:  Competent advice to COM and staffs given.   Assertive, Selling, Relevant Milestones:       who More visibility      J9 CIMIC Right messaging of CIMIC   J9 CIMIC Right position in organisation   Nations   </vt:lpstr>
      <vt:lpstr>Objective 2: Effective coordination with NMA established.  Exchange, CIV/MIL, MIL/CIV, HN advisors   Milestones:       who Continuing coord with Civ sector  J9 CIMIC Establish xchange prog with NMA ACO MilP temp assigned to CIV missions Nations Phase 0 engagement with HN  HN/HQ  </vt:lpstr>
      <vt:lpstr>Objective 3: Effective leadership Demonstrated.  Career (personal, structure), motivation,   Milestones       who  Forge your own career    You National J9 career path    Nation  L’ship (OJT) with motivated personnel You   </vt:lpstr>
      <vt:lpstr>Objective 4: CIMIC 2.0 established. Innovation, dynamic Adaptation, Relevance  Milestones        Who Reach back and reach out   CCOE An environment for free thought CCOE Dynamic doctrine process   ACO/ACT sufficient ACT J9 SMEs    ACT New NMA AOI exploited    All/CCOE  </vt:lpstr>
      <vt:lpstr>Leadership Objectives 1. Competent advice to COM and staffs given. 2. Effective coordination with NMA established. 3. Effective leadership Demonstrated. 4. CIMIC 2.0 established – Lv 2 </vt:lpstr>
      <vt:lpstr>Leadership  Key take aways:  CIMIC staff must be pro-active selling our domain. Success at Lvl 2 = excellence at Lv 1. CIMIC taking the lead in exploiting new NMA.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Dube, S.</dc:creator>
  <cp:lastModifiedBy>Herter, K.</cp:lastModifiedBy>
  <cp:revision>63</cp:revision>
  <dcterms:created xsi:type="dcterms:W3CDTF">2018-03-20T14:19:28Z</dcterms:created>
  <dcterms:modified xsi:type="dcterms:W3CDTF">2019-05-29T14:55:51Z</dcterms:modified>
</cp:coreProperties>
</file>