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57" r:id="rId10"/>
    <p:sldId id="256" r:id="rId11"/>
    <p:sldId id="262" r:id="rId12"/>
    <p:sldId id="265" r:id="rId13"/>
    <p:sldId id="266" r:id="rId14"/>
    <p:sldId id="267" r:id="rId15"/>
    <p:sldId id="281" r:id="rId16"/>
    <p:sldId id="271" r:id="rId17"/>
    <p:sldId id="272" r:id="rId18"/>
    <p:sldId id="273" r:id="rId19"/>
    <p:sldId id="268" r:id="rId20"/>
    <p:sldId id="261" r:id="rId21"/>
    <p:sldId id="275" r:id="rId22"/>
    <p:sldId id="264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00FF"/>
    <a:srgbClr val="C2C1B8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4" autoAdjust="0"/>
    <p:restoredTop sz="94660"/>
  </p:normalViewPr>
  <p:slideViewPr>
    <p:cSldViewPr snapToGrid="0">
      <p:cViewPr>
        <p:scale>
          <a:sx n="70" d="100"/>
          <a:sy n="70" d="100"/>
        </p:scale>
        <p:origin x="-330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9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7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8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8"/>
          <a:stretch/>
        </p:blipFill>
        <p:spPr>
          <a:xfrm>
            <a:off x="10254344" y="292270"/>
            <a:ext cx="1434074" cy="148683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770784" y="6400803"/>
            <a:ext cx="6917634" cy="0"/>
          </a:xfrm>
          <a:prstGeom prst="line">
            <a:avLst/>
          </a:prstGeom>
          <a:ln w="1905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47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2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2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1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1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3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0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7359-9E00-43D7-8DF2-2BB271FE808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1DA655-D049-40A3-9342-BCBBF0A25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4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77686" y="149087"/>
            <a:ext cx="815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8900" algn="l"/>
              </a:tabLst>
            </a:pPr>
            <a:r>
              <a:rPr lang="en-US" b="1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“NATO Strategic Direction South – Projecting Stability”</a:t>
            </a:r>
            <a:r>
              <a:rPr lang="en-US" b="0" dirty="0" smtClean="0">
                <a:solidFill>
                  <a:schemeClr val="tx2"/>
                </a:solidFill>
                <a:latin typeface="Myriad Pro" panose="020B0503030403020204" pitchFamily="34" charset="0"/>
              </a:rPr>
              <a:t/>
            </a:r>
            <a:br>
              <a:rPr lang="en-US" b="0" dirty="0" smtClean="0">
                <a:solidFill>
                  <a:schemeClr val="tx2"/>
                </a:solidFill>
                <a:latin typeface="Myriad Pro" panose="020B0503030403020204" pitchFamily="34" charset="0"/>
              </a:rPr>
            </a:br>
            <a:r>
              <a:rPr lang="en-US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 	</a:t>
            </a:r>
            <a:r>
              <a:rPr lang="en-US" sz="1400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NATO CIMIC Community of Interest Conference</a:t>
            </a:r>
            <a:r>
              <a:rPr lang="en-US" sz="1400" baseline="0" dirty="0" smtClean="0">
                <a:solidFill>
                  <a:schemeClr val="tx2"/>
                </a:solidFill>
                <a:latin typeface="Myriad Pro" panose="020B0503030403020204" pitchFamily="34" charset="0"/>
              </a:rPr>
              <a:t> 2018, Rome</a:t>
            </a:r>
            <a:endParaRPr lang="en-US" sz="1400"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06896" y="805071"/>
            <a:ext cx="6917634" cy="0"/>
          </a:xfrm>
          <a:prstGeom prst="line">
            <a:avLst/>
          </a:prstGeom>
          <a:ln w="1905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15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1B8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8"/>
          <a:stretch/>
        </p:blipFill>
        <p:spPr>
          <a:xfrm>
            <a:off x="4678468" y="1283454"/>
            <a:ext cx="2835064" cy="29393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4951" y="4522305"/>
            <a:ext cx="7822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solidFill>
                  <a:srgbClr val="44546A"/>
                </a:solidFill>
                <a:latin typeface="Myriad Pro" panose="020B0503030403020204" pitchFamily="34" charset="0"/>
              </a:rPr>
              <a:t>“Syndicate 8”</a:t>
            </a:r>
            <a:endParaRPr lang="en-US" sz="5400" i="1" dirty="0">
              <a:solidFill>
                <a:srgbClr val="44546A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2C1B8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8"/>
          <a:stretch/>
        </p:blipFill>
        <p:spPr>
          <a:xfrm>
            <a:off x="10254344" y="292270"/>
            <a:ext cx="1434074" cy="148683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260945"/>
              </p:ext>
            </p:extLst>
          </p:nvPr>
        </p:nvGraphicFramePr>
        <p:xfrm>
          <a:off x="985400" y="2112262"/>
          <a:ext cx="9872333" cy="3986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8375"/>
                <a:gridCol w="4696276"/>
                <a:gridCol w="3527682"/>
              </a:tblGrid>
              <a:tr h="1587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tx1"/>
                          </a:solidFill>
                          <a:effectLst/>
                        </a:rPr>
                        <a:t>0830-0915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</a:rPr>
                        <a:t>Syndicate (work) Introduction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tx1"/>
                          </a:solidFill>
                          <a:effectLst/>
                        </a:rPr>
                        <a:t>NDC Auditorium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87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solidFill>
                            <a:schemeClr val="tx1"/>
                          </a:solidFill>
                          <a:effectLst/>
                        </a:rPr>
                        <a:t>0915-1100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solidFill>
                            <a:schemeClr val="tx1"/>
                          </a:solidFill>
                          <a:effectLst/>
                        </a:rPr>
                        <a:t>Syndicate work by groups 1 - 10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tx1"/>
                          </a:solidFill>
                          <a:effectLst/>
                        </a:rPr>
                        <a:t>Syndicate Rooms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solidFill>
                            <a:schemeClr val="tx1"/>
                          </a:solidFill>
                          <a:effectLst/>
                        </a:rPr>
                        <a:t>1100-1130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solidFill>
                            <a:schemeClr val="tx1"/>
                          </a:solidFill>
                          <a:effectLst/>
                        </a:rPr>
                        <a:t>Coffee break &amp; Discussions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tx1"/>
                          </a:solidFill>
                          <a:effectLst/>
                        </a:rPr>
                        <a:t>Syndicate Rooms / NDC Lobby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0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solidFill>
                            <a:schemeClr val="tx1"/>
                          </a:solidFill>
                          <a:effectLst/>
                        </a:rPr>
                        <a:t>1130-1300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solidFill>
                            <a:schemeClr val="tx1"/>
                          </a:solidFill>
                          <a:effectLst/>
                        </a:rPr>
                        <a:t>Syndicate work by groups 1 - 10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tx1"/>
                          </a:solidFill>
                          <a:effectLst/>
                        </a:rPr>
                        <a:t>Syndicate Rooms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03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solidFill>
                            <a:schemeClr val="tx1"/>
                          </a:solidFill>
                          <a:effectLst/>
                        </a:rPr>
                        <a:t>1300-1400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solidFill>
                            <a:schemeClr val="tx1"/>
                          </a:solidFill>
                          <a:effectLst/>
                        </a:rPr>
                        <a:t>Lunch Break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tx1"/>
                          </a:solidFill>
                          <a:effectLst/>
                        </a:rPr>
                        <a:t>NDC Dining Facility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solidFill>
                            <a:schemeClr val="tx1"/>
                          </a:solidFill>
                          <a:effectLst/>
                        </a:rPr>
                        <a:t>1400-1500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solidFill>
                            <a:schemeClr val="tx1"/>
                          </a:solidFill>
                          <a:effectLst/>
                        </a:rPr>
                        <a:t>Syndicate work by groups 1 - 10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tx1"/>
                          </a:solidFill>
                          <a:effectLst/>
                        </a:rPr>
                        <a:t>Syndicate Rooms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solidFill>
                            <a:schemeClr val="tx1"/>
                          </a:solidFill>
                          <a:effectLst/>
                        </a:rPr>
                        <a:t>1500-1530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solidFill>
                            <a:schemeClr val="tx1"/>
                          </a:solidFill>
                          <a:effectLst/>
                        </a:rPr>
                        <a:t>Coffee break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tx1"/>
                          </a:solidFill>
                          <a:effectLst/>
                        </a:rPr>
                        <a:t>Syndicate Rooms / NDC Lobby 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6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solidFill>
                            <a:schemeClr val="tx1"/>
                          </a:solidFill>
                          <a:effectLst/>
                        </a:rPr>
                        <a:t>1530-1630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>
                          <a:solidFill>
                            <a:schemeClr val="tx1"/>
                          </a:solidFill>
                          <a:effectLst/>
                        </a:rPr>
                        <a:t>Syndicate work by groups 1 - 10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</a:rPr>
                        <a:t>Syndicate Rooms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2522" y="918274"/>
            <a:ext cx="9720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Agenda 15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May</a:t>
            </a:r>
            <a:r>
              <a:rPr lang="en-US" sz="2000" dirty="0" smtClean="0">
                <a:latin typeface="Arial Narrow" panose="020B0606020202030204" pitchFamily="34" charset="0"/>
              </a:rPr>
              <a:t>  </a:t>
            </a:r>
            <a:endParaRPr lang="en-U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6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2C1B8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8"/>
          <a:stretch/>
        </p:blipFill>
        <p:spPr>
          <a:xfrm>
            <a:off x="10254344" y="292270"/>
            <a:ext cx="1434074" cy="1486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874" y="933365"/>
            <a:ext cx="9720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Syndicates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3874" y="1843229"/>
            <a:ext cx="11154544" cy="30817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171660" indent="-171660" algn="l" defTabSz="68663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979" indent="-171660" algn="l" defTabSz="68663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298" indent="-171660" algn="l" defTabSz="68663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616" indent="-171660" algn="l" defTabSz="68663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935" indent="-171660" algn="l" defTabSz="68663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8254" indent="-171660" algn="l" defTabSz="68663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1574" indent="-171660" algn="l" defTabSz="68663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4893" indent="-171660" algn="l" defTabSz="68663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8211" indent="-171660" algn="l" defTabSz="68663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6355" indent="-326355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CIMIC &amp; SFA utilizing projecting stability</a:t>
            </a:r>
          </a:p>
          <a:p>
            <a:pPr marL="326355" indent="-326355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CIMIC &amp; SFA utilizing projecting stability</a:t>
            </a:r>
          </a:p>
          <a:p>
            <a:pPr marL="326355" indent="-326355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M&amp;S in support of CIMIC assessments</a:t>
            </a:r>
          </a:p>
          <a:p>
            <a:pPr marL="326355" indent="-326355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Lebanon – a blueprint for CIMIC capability and capacity building</a:t>
            </a:r>
          </a:p>
          <a:p>
            <a:pPr marL="326355" indent="-326355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Lebanon – a blueprint for CIMIC capability and capacity building</a:t>
            </a:r>
          </a:p>
          <a:p>
            <a:pPr marL="326355" indent="-326355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Civil-military migration coordination at land and sea</a:t>
            </a:r>
          </a:p>
          <a:p>
            <a:pPr marL="326355" indent="-326355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Horizon scanning: Building an information network Strategic Direction South</a:t>
            </a:r>
          </a:p>
          <a:p>
            <a:pPr marL="326355" indent="-326355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Horizon scanning: Building an information network Strategic Direction South</a:t>
            </a:r>
          </a:p>
          <a:p>
            <a:pPr marL="326355" indent="-326355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Societal Resilience: The driving factor countering hybrid warfare</a:t>
            </a:r>
          </a:p>
          <a:p>
            <a:pPr marL="326355" indent="-326355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Societal Resilience: The driving factor countering hybrid warfare</a:t>
            </a:r>
          </a:p>
        </p:txBody>
      </p:sp>
    </p:spTree>
    <p:extLst>
      <p:ext uri="{BB962C8B-B14F-4D97-AF65-F5344CB8AC3E}">
        <p14:creationId xmlns:p14="http://schemas.microsoft.com/office/powerpoint/2010/main" val="149414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2C1B8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8"/>
          <a:stretch/>
        </p:blipFill>
        <p:spPr>
          <a:xfrm>
            <a:off x="10254344" y="292270"/>
            <a:ext cx="1434074" cy="14868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1296" y="876960"/>
            <a:ext cx="8983357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Group Session 1 – Introductions</a:t>
            </a: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: </a:t>
            </a:r>
            <a:r>
              <a:rPr lang="en-US" sz="4000" dirty="0" smtClean="0"/>
              <a:t>(</a:t>
            </a:r>
            <a:r>
              <a:rPr lang="en-US" sz="4000" dirty="0"/>
              <a:t>45 mins)</a:t>
            </a:r>
            <a:endParaRPr lang="en-US" sz="4000" b="1" spc="-38" dirty="0">
              <a:solidFill>
                <a:srgbClr val="231F2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1582" y="1779104"/>
            <a:ext cx="11600418" cy="2265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Introduction</a:t>
            </a:r>
            <a:r>
              <a:rPr lang="en-US" sz="2400" dirty="0">
                <a:latin typeface="Arial Narrow" panose="020B0606020202030204" pitchFamily="34" charset="0"/>
              </a:rPr>
              <a:t> 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Syndicate rules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Self-introduction of all syndicate group members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Agree on the aim of the </a:t>
            </a:r>
            <a:r>
              <a:rPr lang="en-US" sz="2400" dirty="0" smtClean="0">
                <a:latin typeface="Arial Narrow" panose="020B0606020202030204" pitchFamily="34" charset="0"/>
              </a:rPr>
              <a:t>syndicate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Discuss selected questions to the topic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153025" algn="l"/>
              </a:tabLst>
            </a:pPr>
            <a:r>
              <a:rPr lang="en-US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5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2C1B8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8"/>
          <a:stretch/>
        </p:blipFill>
        <p:spPr>
          <a:xfrm>
            <a:off x="10254344" y="292270"/>
            <a:ext cx="1434074" cy="14868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1296" y="876960"/>
            <a:ext cx="1189070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Group Session </a:t>
            </a: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2 </a:t>
            </a:r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– </a:t>
            </a: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Concept </a:t>
            </a:r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Vision</a:t>
            </a: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: </a:t>
            </a:r>
            <a:r>
              <a:rPr lang="en-US" sz="4000" dirty="0" smtClean="0"/>
              <a:t>(90 </a:t>
            </a:r>
            <a:r>
              <a:rPr lang="en-US" sz="4000" dirty="0"/>
              <a:t>mins)</a:t>
            </a:r>
            <a:endParaRPr lang="en-US" sz="4000" b="1" spc="-38" dirty="0">
              <a:solidFill>
                <a:srgbClr val="231F2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1582" y="1779104"/>
            <a:ext cx="1160041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Brainstorm (create stickers)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SWOT </a:t>
            </a:r>
            <a:r>
              <a:rPr lang="en-US" sz="2400" dirty="0">
                <a:latin typeface="Arial Narrow" panose="020B0606020202030204" pitchFamily="34" charset="0"/>
              </a:rPr>
              <a:t>(Strengths, Weaknesses, Opportunities, and Threats) analysis	</a:t>
            </a:r>
            <a:r>
              <a:rPr lang="en-US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86" y="2782814"/>
            <a:ext cx="8744858" cy="334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2C1B8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8"/>
          <a:stretch/>
        </p:blipFill>
        <p:spPr>
          <a:xfrm>
            <a:off x="10254344" y="292270"/>
            <a:ext cx="1434074" cy="14868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1582" y="1779104"/>
            <a:ext cx="11600418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Prioritization</a:t>
            </a:r>
            <a:r>
              <a:rPr lang="en-US" sz="2400" dirty="0">
                <a:latin typeface="Arial Narrow" panose="020B060602020203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296" y="876960"/>
            <a:ext cx="11890704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Still Group </a:t>
            </a:r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Session </a:t>
            </a: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2 </a:t>
            </a:r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– </a:t>
            </a: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Concept </a:t>
            </a:r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Vision</a:t>
            </a: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: </a:t>
            </a:r>
            <a:r>
              <a:rPr lang="en-US" sz="4000" dirty="0" smtClean="0"/>
              <a:t>(90 </a:t>
            </a:r>
            <a:r>
              <a:rPr lang="en-US" sz="4000" dirty="0"/>
              <a:t>mins)</a:t>
            </a:r>
            <a:endParaRPr lang="en-US" sz="4000" b="1" spc="-38" dirty="0">
              <a:solidFill>
                <a:srgbClr val="231F2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14" y="2183386"/>
            <a:ext cx="9514115" cy="40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8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8"/>
          <a:stretch/>
        </p:blipFill>
        <p:spPr>
          <a:xfrm>
            <a:off x="10254344" y="292270"/>
            <a:ext cx="1434074" cy="14868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1582" y="1779104"/>
            <a:ext cx="11600418" cy="1055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Based on SWAT analyzes try to group the topics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proposal </a:t>
            </a:r>
            <a:r>
              <a:rPr lang="en-US" sz="2400" dirty="0">
                <a:latin typeface="Arial Narrow" panose="020B0606020202030204" pitchFamily="34" charset="0"/>
              </a:rPr>
              <a:t>for an Operational Design and possible Lines of Effort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296" y="876960"/>
            <a:ext cx="1189070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Group </a:t>
            </a:r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Session </a:t>
            </a: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3 </a:t>
            </a:r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– </a:t>
            </a: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Operational Design: </a:t>
            </a:r>
            <a:r>
              <a:rPr lang="en-US" sz="4000" dirty="0" smtClean="0"/>
              <a:t>(90 </a:t>
            </a:r>
            <a:r>
              <a:rPr lang="en-US" sz="4000" dirty="0"/>
              <a:t>mins)</a:t>
            </a:r>
            <a:endParaRPr lang="en-US" sz="4000" b="1" spc="-38" dirty="0">
              <a:solidFill>
                <a:srgbClr val="231F2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6448" t="50079" r="38090" b="21157"/>
          <a:stretch/>
        </p:blipFill>
        <p:spPr>
          <a:xfrm>
            <a:off x="2844799" y="2700353"/>
            <a:ext cx="5687423" cy="361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9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2C1B8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8126" y="3018971"/>
            <a:ext cx="9170217" cy="3655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8"/>
          <a:stretch/>
        </p:blipFill>
        <p:spPr>
          <a:xfrm>
            <a:off x="10254344" y="292270"/>
            <a:ext cx="1434074" cy="14868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1582" y="1779104"/>
            <a:ext cx="1160041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Develop &amp; prioritize </a:t>
            </a:r>
            <a:r>
              <a:rPr lang="en-US" sz="2400" dirty="0" err="1">
                <a:latin typeface="Arial Narrow" panose="020B0606020202030204" pitchFamily="34" charset="0"/>
              </a:rPr>
              <a:t>LoEs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Which </a:t>
            </a:r>
            <a:r>
              <a:rPr lang="en-US" sz="2400" dirty="0" err="1">
                <a:latin typeface="Arial Narrow" panose="020B0606020202030204" pitchFamily="34" charset="0"/>
              </a:rPr>
              <a:t>LoEs</a:t>
            </a:r>
            <a:r>
              <a:rPr lang="en-US" sz="2400" dirty="0">
                <a:latin typeface="Arial Narrow" panose="020B0606020202030204" pitchFamily="34" charset="0"/>
              </a:rPr>
              <a:t> are relevant? Realistic? Achievable</a:t>
            </a:r>
            <a:r>
              <a:rPr lang="en-US" sz="2400" dirty="0" smtClean="0">
                <a:latin typeface="Arial Narrow" panose="020B0606020202030204" pitchFamily="34" charset="0"/>
              </a:rPr>
              <a:t>? Which is the most important one? 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296" y="876960"/>
            <a:ext cx="1189070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Group </a:t>
            </a:r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Session </a:t>
            </a: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4 </a:t>
            </a:r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– </a:t>
            </a: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Lines of Effort: </a:t>
            </a:r>
            <a:r>
              <a:rPr lang="en-US" sz="4000" dirty="0" smtClean="0"/>
              <a:t>(90 </a:t>
            </a:r>
            <a:r>
              <a:rPr lang="en-US" sz="4000" dirty="0"/>
              <a:t>mins)</a:t>
            </a:r>
            <a:endParaRPr lang="en-US" sz="4000" b="1" spc="-38" dirty="0">
              <a:solidFill>
                <a:srgbClr val="231F20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26" y="2712137"/>
            <a:ext cx="7842160" cy="3962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455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2C1B8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8"/>
          <a:stretch/>
        </p:blipFill>
        <p:spPr>
          <a:xfrm>
            <a:off x="10254344" y="292270"/>
            <a:ext cx="1434074" cy="14868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1582" y="1779104"/>
            <a:ext cx="11600418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Develop the details in your most important Line of Effort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296" y="876960"/>
            <a:ext cx="1189070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Group </a:t>
            </a:r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Session </a:t>
            </a: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4 </a:t>
            </a:r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– </a:t>
            </a: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Milestones: </a:t>
            </a:r>
            <a:r>
              <a:rPr lang="en-US" sz="4000" dirty="0" smtClean="0"/>
              <a:t>(90 </a:t>
            </a:r>
            <a:r>
              <a:rPr lang="en-US" sz="4000" dirty="0"/>
              <a:t>mins)</a:t>
            </a:r>
            <a:endParaRPr lang="en-US" sz="4000" b="1" spc="-38" dirty="0">
              <a:solidFill>
                <a:srgbClr val="231F2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619" t="23691" r="24405" b="22314"/>
          <a:stretch/>
        </p:blipFill>
        <p:spPr>
          <a:xfrm>
            <a:off x="1843311" y="2264017"/>
            <a:ext cx="7416801" cy="425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0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2C1B8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8"/>
          <a:stretch/>
        </p:blipFill>
        <p:spPr>
          <a:xfrm>
            <a:off x="10254344" y="292270"/>
            <a:ext cx="1434074" cy="14868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1582" y="1779104"/>
            <a:ext cx="11600418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Produce a mind map to your most important Line of Effort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296" y="876960"/>
            <a:ext cx="1189070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Group </a:t>
            </a:r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Session </a:t>
            </a: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5 </a:t>
            </a:r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– </a:t>
            </a: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Milestones: </a:t>
            </a:r>
            <a:r>
              <a:rPr lang="en-US" sz="4000" dirty="0" smtClean="0"/>
              <a:t>(90 </a:t>
            </a:r>
            <a:r>
              <a:rPr lang="en-US" sz="4000" dirty="0"/>
              <a:t>mins)</a:t>
            </a:r>
            <a:endParaRPr lang="en-US" sz="4000" b="1" spc="-38" dirty="0">
              <a:solidFill>
                <a:srgbClr val="231F2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343" y="2571386"/>
            <a:ext cx="6757216" cy="3727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504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2C1B8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8"/>
          <a:stretch/>
        </p:blipFill>
        <p:spPr>
          <a:xfrm>
            <a:off x="10254344" y="292270"/>
            <a:ext cx="1434074" cy="14868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1296" y="876960"/>
            <a:ext cx="9474197" cy="1482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Group Session </a:t>
            </a: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6 </a:t>
            </a:r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– </a:t>
            </a: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Presentation Preparation: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 smtClean="0"/>
              <a:t>(90 </a:t>
            </a:r>
            <a:r>
              <a:rPr lang="en-US" sz="4000" dirty="0"/>
              <a:t>mins)</a:t>
            </a:r>
            <a:endParaRPr lang="en-US" sz="4000" b="1" spc="-38" dirty="0">
              <a:solidFill>
                <a:srgbClr val="231F2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1582" y="2635446"/>
            <a:ext cx="11600418" cy="2265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Produce a 10-15 Minutes presentation on </a:t>
            </a:r>
            <a:r>
              <a:rPr lang="en-US" sz="2400" dirty="0" err="1" smtClean="0">
                <a:latin typeface="Arial Narrow" panose="020B0606020202030204" pitchFamily="34" charset="0"/>
              </a:rPr>
              <a:t>ppt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Cover shortly your syndicate work (way to the product)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Present your mind map to the audience and explain </a:t>
            </a:r>
            <a:r>
              <a:rPr lang="en-US" sz="2400" dirty="0" smtClean="0">
                <a:latin typeface="Arial Narrow" panose="020B0606020202030204" pitchFamily="34" charset="0"/>
              </a:rPr>
              <a:t>it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Agree on a presenter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Feedback session to the syndicate work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153025" algn="l"/>
              </a:tabLst>
            </a:pPr>
            <a:r>
              <a:rPr lang="en-US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1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8"/>
          <a:stretch/>
        </p:blipFill>
        <p:spPr>
          <a:xfrm>
            <a:off x="10254344" y="53479"/>
            <a:ext cx="1434074" cy="14868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1296" y="876960"/>
            <a:ext cx="1189070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Group Session </a:t>
            </a: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2 </a:t>
            </a:r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– </a:t>
            </a: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Concept Vision</a:t>
            </a:r>
            <a:endParaRPr lang="en-US" sz="4000" b="1" spc="-38" dirty="0">
              <a:solidFill>
                <a:srgbClr val="231F2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075906"/>
              </p:ext>
            </p:extLst>
          </p:nvPr>
        </p:nvGraphicFramePr>
        <p:xfrm>
          <a:off x="301296" y="1627935"/>
          <a:ext cx="11101114" cy="48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6778"/>
                <a:gridCol w="6114336"/>
              </a:tblGrid>
              <a:tr h="38789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STRENGTHS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WEAKNESSES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6307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u="none" baseline="0" dirty="0" smtClean="0"/>
                        <a:t>Abundant amount of research and analysis </a:t>
                      </a:r>
                      <a:r>
                        <a:rPr lang="en-US" sz="1600" b="1" u="none" baseline="0" dirty="0" smtClean="0">
                          <a:solidFill>
                            <a:srgbClr val="FF0000"/>
                          </a:solidFill>
                        </a:rPr>
                        <a:t>(6)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baseline="0" dirty="0" smtClean="0"/>
                        <a:t>Increasing level of interest in academic environment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(2)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baseline="0" dirty="0" smtClean="0"/>
                        <a:t>The momentum of the political will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(9)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baseline="0" dirty="0" smtClean="0"/>
                        <a:t>Communication and information technology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(7)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baseline="0" dirty="0" smtClean="0"/>
                        <a:t>Social media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(3)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u="none" baseline="0" dirty="0" smtClean="0"/>
                        <a:t>Unwillingness to share information (local information)</a:t>
                      </a:r>
                      <a:r>
                        <a:rPr lang="en-US" sz="1600" b="1" u="none" baseline="0" dirty="0" smtClean="0">
                          <a:solidFill>
                            <a:srgbClr val="FF0000"/>
                          </a:solidFill>
                        </a:rPr>
                        <a:t> (5)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u="none" baseline="0" dirty="0" smtClean="0"/>
                        <a:t>National caveats on information sharing (national information)</a:t>
                      </a:r>
                      <a:r>
                        <a:rPr lang="en-US" sz="1600" b="1" u="none" baseline="0" dirty="0" smtClean="0">
                          <a:solidFill>
                            <a:srgbClr val="FF0000"/>
                          </a:solidFill>
                        </a:rPr>
                        <a:t>(8)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u="none" baseline="0" dirty="0" smtClean="0"/>
                        <a:t>Difficulty of building trust between partners </a:t>
                      </a:r>
                      <a:r>
                        <a:rPr lang="en-US" sz="1600" b="1" u="none" baseline="0" dirty="0" smtClean="0">
                          <a:solidFill>
                            <a:srgbClr val="FF0000"/>
                          </a:solidFill>
                        </a:rPr>
                        <a:t>(3)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baseline="0" dirty="0" smtClean="0"/>
                        <a:t>Biased perception of the NATO (Ex: Projecting Stability)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(4)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baseline="0" dirty="0" smtClean="0"/>
                        <a:t>Validation problems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(1)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baseline="0" dirty="0" smtClean="0"/>
                        <a:t>Difficulty of analyzing the huge quantity of information and clarification of the info process between civ-mil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(6)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66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OPPORTUNITIES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THREATS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937008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dirty="0" smtClean="0"/>
                        <a:t>Facilitates early warning and pro-active posture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(7)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dirty="0" smtClean="0"/>
                        <a:t>Feeds</a:t>
                      </a:r>
                      <a:r>
                        <a:rPr lang="en-US" sz="1600" b="1" baseline="0" dirty="0" smtClean="0"/>
                        <a:t> the strategic decision making cycle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(5)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baseline="0" dirty="0" smtClean="0"/>
                        <a:t>Enhances the Strategic Communication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(6)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baseline="0" dirty="0" smtClean="0"/>
                        <a:t>Increases awareness in terms of cultures, values and identities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(8)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dirty="0" smtClean="0"/>
                        <a:t>Due to the lack of synchronization, duplication</a:t>
                      </a:r>
                      <a:r>
                        <a:rPr lang="en-US" sz="1600" b="1" baseline="0" dirty="0" smtClean="0"/>
                        <a:t> of efforts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(6)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baseline="0" dirty="0" smtClean="0"/>
                        <a:t>Mismanagement of the information exchange and process between civilian and military authorities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(3)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7008">
                <a:tc gridSpan="2"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600" b="1" dirty="0" smtClean="0"/>
                        <a:t>Proposals: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baseline="0" dirty="0" smtClean="0"/>
                        <a:t>Permanent working groups to benefit from different fields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1" baseline="0" dirty="0" smtClean="0"/>
                        <a:t>Federated Network of Information (requires strong CIS infrastructure, as NSD-S Hub)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7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2C1B8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8"/>
          <a:stretch/>
        </p:blipFill>
        <p:spPr>
          <a:xfrm>
            <a:off x="10254344" y="292270"/>
            <a:ext cx="1434074" cy="1486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808" y="1238165"/>
            <a:ext cx="9720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Side event CIMIC Vision 2025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7346" y="2020777"/>
            <a:ext cx="10820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On behalf of Allied Command Operations Branch head CIMIC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14:00 – 15:30 Introduced participants will be picked up from their syndicates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Kick off and discussions on ideas for next years Key Leader Conference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Input ideas from CCOE and German CIMIC Center for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Output will be introduced to the Auditorium on Wednesday in the wrap up</a:t>
            </a:r>
          </a:p>
        </p:txBody>
      </p:sp>
    </p:spTree>
    <p:extLst>
      <p:ext uri="{BB962C8B-B14F-4D97-AF65-F5344CB8AC3E}">
        <p14:creationId xmlns:p14="http://schemas.microsoft.com/office/powerpoint/2010/main" val="21569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8"/>
          <a:stretch/>
        </p:blipFill>
        <p:spPr>
          <a:xfrm>
            <a:off x="10254344" y="292270"/>
            <a:ext cx="1434074" cy="14868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459" t="16336" r="23048" b="12192"/>
          <a:stretch/>
        </p:blipFill>
        <p:spPr>
          <a:xfrm>
            <a:off x="1161535" y="881448"/>
            <a:ext cx="8254313" cy="54630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675870" y="2127440"/>
            <a:ext cx="1367481" cy="4039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75869" y="4508375"/>
            <a:ext cx="1367481" cy="4039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26507" y="4867087"/>
            <a:ext cx="1367481" cy="4039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18268" y="2512931"/>
            <a:ext cx="1367481" cy="4039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7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2C1B8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8"/>
          <a:stretch/>
        </p:blipFill>
        <p:spPr>
          <a:xfrm>
            <a:off x="10254344" y="292270"/>
            <a:ext cx="1434074" cy="1486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874" y="933365"/>
            <a:ext cx="9720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Introduction of the moderators: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3874" y="1843229"/>
            <a:ext cx="11154544" cy="30817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171660" indent="-171660" algn="l" defTabSz="68663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979" indent="-171660" algn="l" defTabSz="68663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298" indent="-171660" algn="l" defTabSz="68663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616" indent="-171660" algn="l" defTabSz="68663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935" indent="-171660" algn="l" defTabSz="68663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8254" indent="-171660" algn="l" defTabSz="68663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1574" indent="-171660" algn="l" defTabSz="68663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4893" indent="-171660" algn="l" defTabSz="68663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8211" indent="-171660" algn="l" defTabSz="68663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6355" indent="-326355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CIMIC &amp; SFA utilizing projecting stability</a:t>
            </a:r>
          </a:p>
          <a:p>
            <a:pPr marL="326355" indent="-326355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CIMIC &amp; SFA utilizing projecting stability</a:t>
            </a:r>
          </a:p>
          <a:p>
            <a:pPr marL="326355" indent="-326355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M&amp;S in support of CIMIC assessments</a:t>
            </a:r>
          </a:p>
          <a:p>
            <a:pPr marL="326355" indent="-326355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Lebanon – a blueprint for CIMIC capability and capacity building</a:t>
            </a:r>
          </a:p>
          <a:p>
            <a:pPr marL="326355" indent="-326355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Lebanon – a blueprint for CIMIC capability and capacity building</a:t>
            </a:r>
          </a:p>
          <a:p>
            <a:pPr marL="326355" indent="-326355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Civil-military migration coordination at land and sea</a:t>
            </a:r>
          </a:p>
          <a:p>
            <a:pPr marL="326355" indent="-326355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Horizon scanning: Building an information network Strategic Direction South</a:t>
            </a:r>
          </a:p>
          <a:p>
            <a:pPr marL="326355" indent="-326355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Horizon scanning: Building an information network Strategic Direction South</a:t>
            </a:r>
          </a:p>
          <a:p>
            <a:pPr marL="326355" indent="-326355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Societal Resilience: The driving factor countering hybrid warfare</a:t>
            </a:r>
          </a:p>
          <a:p>
            <a:pPr marL="326355" indent="-326355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Societal Resilience: The driving factor countering hybrid warfare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9347200" y="1803882"/>
            <a:ext cx="5065486" cy="45969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6355" indent="-326355" defTabSz="686639">
              <a:spcBef>
                <a:spcPts val="750"/>
              </a:spcBef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Paul U-A-Sai</a:t>
            </a:r>
          </a:p>
          <a:p>
            <a:pPr marL="326355" indent="-326355" defTabSz="686639">
              <a:spcBef>
                <a:spcPts val="750"/>
              </a:spcBef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Attila </a:t>
            </a:r>
            <a:r>
              <a:rPr lang="en-US" sz="2400" dirty="0" err="1">
                <a:latin typeface="Arial Narrow" panose="020B0606020202030204" pitchFamily="34" charset="0"/>
              </a:rPr>
              <a:t>Szamosi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326355" indent="-326355" defTabSz="686639">
              <a:spcBef>
                <a:spcPts val="750"/>
              </a:spcBef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Natalia </a:t>
            </a:r>
            <a:r>
              <a:rPr lang="en-US" sz="2400" dirty="0" err="1">
                <a:latin typeface="Arial Narrow" panose="020B0606020202030204" pitchFamily="34" charset="0"/>
              </a:rPr>
              <a:t>Wojtowicz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326355" indent="-326355" defTabSz="686639">
              <a:spcBef>
                <a:spcPts val="750"/>
              </a:spcBef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Etienne </a:t>
            </a:r>
            <a:r>
              <a:rPr lang="en-US" sz="2400" dirty="0" err="1">
                <a:latin typeface="Arial Narrow" panose="020B0606020202030204" pitchFamily="34" charset="0"/>
              </a:rPr>
              <a:t>Lavalette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326355" indent="-326355" defTabSz="686639">
              <a:spcBef>
                <a:spcPts val="750"/>
              </a:spcBef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Nick Pounds</a:t>
            </a:r>
          </a:p>
          <a:p>
            <a:pPr marL="326355" indent="-326355" defTabSz="686639">
              <a:spcBef>
                <a:spcPts val="750"/>
              </a:spcBef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Marian  </a:t>
            </a:r>
            <a:r>
              <a:rPr lang="en-US" sz="2400" dirty="0" err="1">
                <a:latin typeface="Arial Narrow" panose="020B0606020202030204" pitchFamily="34" charset="0"/>
              </a:rPr>
              <a:t>Corbe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326355" indent="-326355" defTabSz="686639">
              <a:spcBef>
                <a:spcPts val="750"/>
              </a:spcBef>
              <a:buFont typeface="+mj-lt"/>
              <a:buAutoNum type="arabicPeriod"/>
            </a:pPr>
            <a:r>
              <a:rPr lang="en-US" sz="2400" dirty="0" err="1">
                <a:latin typeface="Arial Narrow" panose="020B0606020202030204" pitchFamily="34" charset="0"/>
              </a:rPr>
              <a:t>Patriek</a:t>
            </a:r>
            <a:r>
              <a:rPr lang="en-US" sz="2400" dirty="0">
                <a:latin typeface="Arial Narrow" panose="020B0606020202030204" pitchFamily="34" charset="0"/>
              </a:rPr>
              <a:t> Bakker </a:t>
            </a:r>
          </a:p>
          <a:p>
            <a:pPr marL="326355" indent="-326355" defTabSz="686639">
              <a:spcBef>
                <a:spcPts val="750"/>
              </a:spcBef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Thomas Hoehl</a:t>
            </a:r>
          </a:p>
          <a:p>
            <a:pPr marL="326355" indent="-326355" defTabSz="686639">
              <a:spcBef>
                <a:spcPts val="750"/>
              </a:spcBef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Rob Nicholson</a:t>
            </a:r>
          </a:p>
          <a:p>
            <a:pPr marL="326355" indent="-326355" defTabSz="686639">
              <a:spcBef>
                <a:spcPts val="750"/>
              </a:spcBef>
              <a:buFont typeface="+mj-lt"/>
              <a:buAutoNum type="arabicPeriod"/>
            </a:pPr>
            <a:r>
              <a:rPr lang="en-US" sz="2400" dirty="0" smtClean="0">
                <a:latin typeface="Arial Narrow" panose="020B0606020202030204" pitchFamily="34" charset="0"/>
              </a:rPr>
              <a:t>Jan </a:t>
            </a:r>
            <a:r>
              <a:rPr lang="en-US" sz="2400" dirty="0">
                <a:latin typeface="Arial Narrow" panose="020B0606020202030204" pitchFamily="34" charset="0"/>
              </a:rPr>
              <a:t>Brouwer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5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2C1B8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8"/>
          <a:stretch/>
        </p:blipFill>
        <p:spPr>
          <a:xfrm>
            <a:off x="10254344" y="292270"/>
            <a:ext cx="1434074" cy="1486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874" y="744683"/>
            <a:ext cx="9720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Syndicate rooms: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4405" t="12468" r="18928" b="11092"/>
          <a:stretch/>
        </p:blipFill>
        <p:spPr>
          <a:xfrm rot="16200000">
            <a:off x="3039946" y="-296743"/>
            <a:ext cx="5408161" cy="871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3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8"/>
          <a:stretch/>
        </p:blipFill>
        <p:spPr>
          <a:xfrm>
            <a:off x="10254344" y="292270"/>
            <a:ext cx="1434074" cy="1486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1296" y="876960"/>
            <a:ext cx="1189070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Group </a:t>
            </a:r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Session 2</a:t>
            </a: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 </a:t>
            </a:r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– </a:t>
            </a: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Themes</a:t>
            </a:r>
            <a:endParaRPr lang="en-US" sz="4000" b="1" spc="-38" dirty="0">
              <a:solidFill>
                <a:srgbClr val="231F20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274" y="2330767"/>
            <a:ext cx="2555642" cy="9519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black"/>
                </a:solidFill>
              </a:rPr>
              <a:t>Abundant amount of research and analysis </a:t>
            </a:r>
          </a:p>
        </p:txBody>
      </p:sp>
      <p:sp>
        <p:nvSpPr>
          <p:cNvPr id="7" name="Rectangle 6"/>
          <p:cNvSpPr/>
          <p:nvPr/>
        </p:nvSpPr>
        <p:spPr>
          <a:xfrm>
            <a:off x="8843047" y="2124647"/>
            <a:ext cx="1979716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The momentum of the political </a:t>
            </a:r>
            <a:r>
              <a:rPr lang="en-US" sz="1600" dirty="0" smtClean="0">
                <a:solidFill>
                  <a:prstClr val="black"/>
                </a:solidFill>
              </a:rPr>
              <a:t>will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96860" y="5476603"/>
            <a:ext cx="2054597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Facilitates early warning and pro-active posture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05502" y="4739466"/>
            <a:ext cx="2437312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Enhances the Strategic </a:t>
            </a:r>
            <a:r>
              <a:rPr lang="en-US" sz="1600" dirty="0" smtClean="0">
                <a:solidFill>
                  <a:prstClr val="black"/>
                </a:solidFill>
              </a:rPr>
              <a:t>Communication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628" y="3638069"/>
            <a:ext cx="2301612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Increases awareness in terms of cultures, values and </a:t>
            </a:r>
            <a:r>
              <a:rPr lang="en-US" sz="1600" dirty="0" smtClean="0">
                <a:solidFill>
                  <a:prstClr val="black"/>
                </a:solidFill>
              </a:rPr>
              <a:t>identities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33987" y="2179031"/>
            <a:ext cx="2509788" cy="132343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</a:rPr>
              <a:t>National </a:t>
            </a:r>
            <a:r>
              <a:rPr lang="en-US" sz="1600" dirty="0" smtClean="0">
                <a:solidFill>
                  <a:prstClr val="white"/>
                </a:solidFill>
              </a:rPr>
              <a:t>caveats/unwillingness at different levels  </a:t>
            </a:r>
            <a:r>
              <a:rPr lang="en-US" sz="1600" dirty="0">
                <a:solidFill>
                  <a:prstClr val="white"/>
                </a:solidFill>
              </a:rPr>
              <a:t>on information sharing (</a:t>
            </a:r>
            <a:r>
              <a:rPr lang="en-US" sz="1600" dirty="0" smtClean="0">
                <a:solidFill>
                  <a:prstClr val="white"/>
                </a:solidFill>
              </a:rPr>
              <a:t>national/local information</a:t>
            </a:r>
            <a:r>
              <a:rPr lang="en-US" sz="1600" dirty="0">
                <a:solidFill>
                  <a:prstClr val="white"/>
                </a:solidFill>
              </a:rPr>
              <a:t>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3089" y="2404536"/>
            <a:ext cx="2062730" cy="156966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</a:rPr>
              <a:t>Difficulty of analyzing the huge quantity of information and clarification of the info process between </a:t>
            </a:r>
            <a:r>
              <a:rPr lang="en-US" sz="1600" dirty="0" smtClean="0">
                <a:solidFill>
                  <a:prstClr val="white"/>
                </a:solidFill>
              </a:rPr>
              <a:t>civ-mil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99133" y="1627936"/>
            <a:ext cx="6089285" cy="242563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27576" y="5476604"/>
            <a:ext cx="1513655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Communication and information </a:t>
            </a:r>
            <a:r>
              <a:rPr lang="en-US" sz="1600" dirty="0" smtClean="0">
                <a:solidFill>
                  <a:prstClr val="black"/>
                </a:solidFill>
              </a:rPr>
              <a:t>technology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2940" y="5582898"/>
            <a:ext cx="2112739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</a:rPr>
              <a:t>Due to the lack of synchronization, duplication of efforts 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35055" y="5336678"/>
            <a:ext cx="2175353" cy="132343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</a:rPr>
              <a:t>Mismanagement of the information exchange and process between civilian and military </a:t>
            </a:r>
            <a:r>
              <a:rPr lang="en-US" sz="1600" dirty="0" smtClean="0">
                <a:solidFill>
                  <a:prstClr val="white"/>
                </a:solidFill>
              </a:rPr>
              <a:t>authorities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545022" y="4770120"/>
            <a:ext cx="6982674" cy="208788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9056317" y="3878480"/>
            <a:ext cx="3135682" cy="289152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3096" y="3353097"/>
            <a:ext cx="2301612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Increases awareness in terms of cultures, values and </a:t>
            </a:r>
            <a:r>
              <a:rPr lang="en-US" sz="1600" dirty="0" smtClean="0">
                <a:solidFill>
                  <a:prstClr val="black"/>
                </a:solidFill>
              </a:rPr>
              <a:t>identities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9999" y="1494132"/>
            <a:ext cx="5557602" cy="335656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32065" y="4904056"/>
            <a:ext cx="240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Theme 2: Management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686095" y="1751040"/>
            <a:ext cx="241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Theme 3: Development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179788" y="1718774"/>
            <a:ext cx="24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Theme 1: Will/Ambition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664251" y="4202638"/>
            <a:ext cx="168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Theme 4: Policy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64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8"/>
          <a:stretch/>
        </p:blipFill>
        <p:spPr>
          <a:xfrm>
            <a:off x="10254344" y="292270"/>
            <a:ext cx="1434074" cy="14868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1582" y="1779104"/>
            <a:ext cx="11600418" cy="1055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Based on SWAT analyzes try to group the topics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proposal </a:t>
            </a: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for an Operational Design and possible Lines of Effort </a:t>
            </a:r>
          </a:p>
          <a:p>
            <a:pPr>
              <a:lnSpc>
                <a:spcPct val="107000"/>
              </a:lnSpc>
            </a:pPr>
            <a:endParaRPr lang="en-US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296" y="876960"/>
            <a:ext cx="1189070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Group </a:t>
            </a:r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Session </a:t>
            </a: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3 </a:t>
            </a:r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– </a:t>
            </a: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Operational Design: </a:t>
            </a:r>
            <a:r>
              <a:rPr lang="en-US" sz="4000" dirty="0" smtClean="0">
                <a:solidFill>
                  <a:prstClr val="black"/>
                </a:solidFill>
              </a:rPr>
              <a:t>(90 </a:t>
            </a:r>
            <a:r>
              <a:rPr lang="en-US" sz="4000" dirty="0">
                <a:solidFill>
                  <a:prstClr val="black"/>
                </a:solidFill>
              </a:rPr>
              <a:t>mins)</a:t>
            </a:r>
            <a:endParaRPr lang="en-US" sz="4000" b="1" spc="-38" dirty="0">
              <a:solidFill>
                <a:srgbClr val="231F2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948855"/>
              </p:ext>
            </p:extLst>
          </p:nvPr>
        </p:nvGraphicFramePr>
        <p:xfrm>
          <a:off x="704241" y="3043824"/>
          <a:ext cx="8128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891"/>
                <a:gridCol w="5400109"/>
              </a:tblGrid>
              <a:tr h="25126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LoE1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Ambition/Commitment/Will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LoE2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Information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Management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LoE3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Knowledge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Development 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Loe4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Policy Development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29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8"/>
          <a:stretch/>
        </p:blipFill>
        <p:spPr>
          <a:xfrm>
            <a:off x="10254344" y="292270"/>
            <a:ext cx="1434074" cy="1486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1296" y="864434"/>
            <a:ext cx="1189070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Group </a:t>
            </a:r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Session </a:t>
            </a: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3 </a:t>
            </a:r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– </a:t>
            </a: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Operational Design</a:t>
            </a:r>
            <a:endParaRPr lang="en-US" sz="4000" b="1" spc="-38" dirty="0">
              <a:solidFill>
                <a:srgbClr val="231F20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68302" y="2018573"/>
            <a:ext cx="1723697" cy="429036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END </a:t>
            </a:r>
            <a:r>
              <a:rPr lang="en-US" b="1" dirty="0">
                <a:solidFill>
                  <a:prstClr val="black"/>
                </a:solidFill>
              </a:rPr>
              <a:t>STATE</a:t>
            </a: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Common Understanding of the Evolution of the Situation in the Region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In order to Project Stability</a:t>
            </a:r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6200000">
            <a:off x="4888286" y="-641326"/>
            <a:ext cx="620038" cy="6212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6200000">
            <a:off x="4888286" y="367239"/>
            <a:ext cx="620038" cy="6212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6200000">
            <a:off x="4888287" y="1652595"/>
            <a:ext cx="620038" cy="6212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66" y="1913723"/>
            <a:ext cx="1988144" cy="928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err="1" smtClean="0">
                <a:solidFill>
                  <a:prstClr val="black"/>
                </a:solidFill>
              </a:rPr>
              <a:t>LoE</a:t>
            </a:r>
            <a:r>
              <a:rPr lang="en-US" b="1" dirty="0" smtClean="0">
                <a:solidFill>
                  <a:prstClr val="black"/>
                </a:solidFill>
              </a:rPr>
              <a:t> 1</a:t>
            </a:r>
            <a:r>
              <a:rPr lang="en-US" b="1" dirty="0">
                <a:solidFill>
                  <a:prstClr val="black"/>
                </a:solidFill>
              </a:rPr>
              <a:t>: </a:t>
            </a:r>
            <a:endParaRPr lang="en-US" b="1" dirty="0" smtClean="0">
              <a:solidFill>
                <a:prstClr val="black"/>
              </a:solidFill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Ambition/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Commitment/Will</a:t>
            </a:r>
            <a:endParaRPr lang="en-US" b="1" dirty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417" y="2964343"/>
            <a:ext cx="1909493" cy="8745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err="1" smtClean="0">
                <a:solidFill>
                  <a:prstClr val="black"/>
                </a:solidFill>
              </a:rPr>
              <a:t>LoE</a:t>
            </a:r>
            <a:r>
              <a:rPr lang="en-US" b="1" dirty="0" smtClean="0">
                <a:solidFill>
                  <a:prstClr val="black"/>
                </a:solidFill>
              </a:rPr>
              <a:t> 2: Information Management</a:t>
            </a: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417" y="4294324"/>
            <a:ext cx="1909493" cy="899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err="1" smtClean="0">
                <a:solidFill>
                  <a:prstClr val="black"/>
                </a:solidFill>
              </a:rPr>
              <a:t>LoE</a:t>
            </a:r>
            <a:r>
              <a:rPr lang="en-US" b="1" dirty="0" smtClean="0">
                <a:solidFill>
                  <a:prstClr val="black"/>
                </a:solidFill>
              </a:rPr>
              <a:t> 3: 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Knowledge Development </a:t>
            </a: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2542781" y="1758657"/>
            <a:ext cx="1077239" cy="51983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DC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3083486" y="2767220"/>
            <a:ext cx="1077239" cy="51983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DC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2519813" y="4052575"/>
            <a:ext cx="1077239" cy="51983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DC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4563643" y="1792262"/>
            <a:ext cx="1077239" cy="51983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DC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4684394" y="2806683"/>
            <a:ext cx="1077239" cy="51983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DC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4836793" y="4052575"/>
            <a:ext cx="1077239" cy="51983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DC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6742837" y="2806683"/>
            <a:ext cx="1077239" cy="51983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DC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 rot="16200000">
            <a:off x="4888288" y="2845683"/>
            <a:ext cx="620038" cy="6212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563" y="5355356"/>
            <a:ext cx="2013200" cy="13449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err="1" smtClean="0">
                <a:solidFill>
                  <a:prstClr val="black"/>
                </a:solidFill>
              </a:rPr>
              <a:t>LoE</a:t>
            </a:r>
            <a:r>
              <a:rPr lang="en-US" b="1" dirty="0" smtClean="0">
                <a:solidFill>
                  <a:prstClr val="black"/>
                </a:solidFill>
              </a:rPr>
              <a:t> 4: 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Producing Recommendations for Decision Makers </a:t>
            </a:r>
          </a:p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304764" y="4446528"/>
            <a:ext cx="2163538" cy="65657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Early Warning</a:t>
            </a:r>
          </a:p>
        </p:txBody>
      </p:sp>
      <p:sp>
        <p:nvSpPr>
          <p:cNvPr id="33" name="Oval 32"/>
          <p:cNvSpPr/>
          <p:nvPr/>
        </p:nvSpPr>
        <p:spPr>
          <a:xfrm>
            <a:off x="8304764" y="2170878"/>
            <a:ext cx="2163538" cy="65657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Collaboration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8342341" y="3179441"/>
            <a:ext cx="2125961" cy="65657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Shared Awareness</a:t>
            </a:r>
          </a:p>
        </p:txBody>
      </p:sp>
      <p:sp>
        <p:nvSpPr>
          <p:cNvPr id="37" name="Isosceles Triangle 36"/>
          <p:cNvSpPr/>
          <p:nvPr/>
        </p:nvSpPr>
        <p:spPr>
          <a:xfrm>
            <a:off x="3623516" y="5322910"/>
            <a:ext cx="1077239" cy="51983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DC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8" name="Isosceles Triangle 37"/>
          <p:cNvSpPr/>
          <p:nvPr/>
        </p:nvSpPr>
        <p:spPr>
          <a:xfrm>
            <a:off x="6204217" y="5256103"/>
            <a:ext cx="1077239" cy="51983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DC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379924" y="5542522"/>
            <a:ext cx="2088378" cy="7794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Prevention and Mitigation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8395690" y="1499982"/>
            <a:ext cx="1690577" cy="5845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OBJECTIVES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8"/>
          <a:stretch/>
        </p:blipFill>
        <p:spPr>
          <a:xfrm>
            <a:off x="10254344" y="292270"/>
            <a:ext cx="1434074" cy="14868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5295" y="2470539"/>
            <a:ext cx="1988144" cy="928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>
                <a:solidFill>
                  <a:prstClr val="black"/>
                </a:solidFill>
              </a:rPr>
              <a:t>LoE</a:t>
            </a:r>
            <a:r>
              <a:rPr lang="en-US" dirty="0" smtClean="0">
                <a:solidFill>
                  <a:prstClr val="black"/>
                </a:solidFill>
              </a:rPr>
              <a:t> 1</a:t>
            </a:r>
            <a:r>
              <a:rPr lang="en-US" dirty="0">
                <a:solidFill>
                  <a:prstClr val="black"/>
                </a:solidFill>
              </a:rPr>
              <a:t>: Ambition</a:t>
            </a:r>
            <a:r>
              <a:rPr lang="en-US" dirty="0" smtClean="0">
                <a:solidFill>
                  <a:prstClr val="black"/>
                </a:solidFill>
              </a:rPr>
              <a:t>/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Commitment/Will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88440" y="3328295"/>
            <a:ext cx="1909493" cy="8745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>
                <a:solidFill>
                  <a:prstClr val="black"/>
                </a:solidFill>
              </a:rPr>
              <a:t>LoE</a:t>
            </a:r>
            <a:r>
              <a:rPr lang="en-US" dirty="0" smtClean="0">
                <a:solidFill>
                  <a:prstClr val="black"/>
                </a:solidFill>
              </a:rPr>
              <a:t> 2: Information Management (Sharing) 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7342" y="2500660"/>
            <a:ext cx="1909493" cy="1193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>
                <a:solidFill>
                  <a:prstClr val="black"/>
                </a:solidFill>
              </a:rPr>
              <a:t>LoE</a:t>
            </a:r>
            <a:r>
              <a:rPr lang="en-US" dirty="0" smtClean="0">
                <a:solidFill>
                  <a:prstClr val="black"/>
                </a:solidFill>
              </a:rPr>
              <a:t> 3: 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Knowledge </a:t>
            </a:r>
            <a:r>
              <a:rPr lang="en-US" dirty="0" smtClean="0">
                <a:solidFill>
                  <a:prstClr val="black"/>
                </a:solidFill>
              </a:rPr>
              <a:t>Development (Analysis) 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736437" y="2323951"/>
            <a:ext cx="2200689" cy="1268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>
                <a:solidFill>
                  <a:prstClr val="black"/>
                </a:solidFill>
              </a:rPr>
              <a:t>LoE</a:t>
            </a:r>
            <a:r>
              <a:rPr lang="en-US" dirty="0" smtClean="0">
                <a:solidFill>
                  <a:prstClr val="black"/>
                </a:solidFill>
              </a:rPr>
              <a:t> 4: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Producing Recommendations for Decision Makers           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1296" y="876960"/>
            <a:ext cx="1189070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Group </a:t>
            </a:r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Session </a:t>
            </a: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4 </a:t>
            </a:r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– </a:t>
            </a: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Lines of Effort</a:t>
            </a:r>
            <a:endParaRPr lang="en-US" sz="4000" b="1" spc="-38" dirty="0">
              <a:solidFill>
                <a:srgbClr val="231F20"/>
              </a:solidFill>
              <a:cs typeface="Arial" panose="020B0604020202020204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173686" y="2087074"/>
            <a:ext cx="7503090" cy="3356975"/>
          </a:xfrm>
          <a:custGeom>
            <a:avLst/>
            <a:gdLst>
              <a:gd name="connsiteX0" fmla="*/ 0 w 7503090"/>
              <a:gd name="connsiteY0" fmla="*/ 0 h 3356975"/>
              <a:gd name="connsiteX1" fmla="*/ 25052 w 7503090"/>
              <a:gd name="connsiteY1" fmla="*/ 3356975 h 3356975"/>
              <a:gd name="connsiteX2" fmla="*/ 7503090 w 7503090"/>
              <a:gd name="connsiteY2" fmla="*/ 3356975 h 3356975"/>
              <a:gd name="connsiteX3" fmla="*/ 7503090 w 7503090"/>
              <a:gd name="connsiteY3" fmla="*/ 3356975 h 335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03090" h="3356975">
                <a:moveTo>
                  <a:pt x="0" y="0"/>
                </a:moveTo>
                <a:lnTo>
                  <a:pt x="25052" y="3356975"/>
                </a:lnTo>
                <a:lnTo>
                  <a:pt x="7503090" y="3356975"/>
                </a:lnTo>
                <a:lnTo>
                  <a:pt x="7503090" y="3356975"/>
                </a:lnTo>
              </a:path>
            </a:pathLst>
          </a:custGeom>
          <a:noFill/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173686" y="3592689"/>
            <a:ext cx="656363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543187" y="2087074"/>
            <a:ext cx="1" cy="33569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2900" y="3291870"/>
            <a:ext cx="1412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Impact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(upon NATO)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71487" y="1942841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High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92550" y="5074717"/>
            <a:ext cx="57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Low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78250" y="5411783"/>
            <a:ext cx="57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Low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367236" y="549111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High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34003" y="5448434"/>
            <a:ext cx="2018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Efforts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(required by NATO)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69651" y="2127507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Quick Wins?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96753" y="2127507"/>
            <a:ext cx="20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Plan-Longer Term 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38616" y="3655728"/>
            <a:ext cx="219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Ignore-Not Worth it?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69040" y="3623462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Consider ?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0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8"/>
          <a:stretch/>
        </p:blipFill>
        <p:spPr>
          <a:xfrm>
            <a:off x="10254344" y="292270"/>
            <a:ext cx="1434074" cy="11356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1296" y="876960"/>
            <a:ext cx="1189070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Group </a:t>
            </a:r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Session </a:t>
            </a: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4 </a:t>
            </a:r>
            <a:r>
              <a:rPr lang="en-US" sz="4000" b="1" spc="-38" dirty="0">
                <a:solidFill>
                  <a:srgbClr val="231F20"/>
                </a:solidFill>
                <a:cs typeface="Arial" panose="020B0604020202020204" pitchFamily="34" charset="0"/>
              </a:rPr>
              <a:t>– </a:t>
            </a:r>
            <a:r>
              <a:rPr lang="en-US" sz="4000" b="1" spc="-38" dirty="0" smtClean="0">
                <a:solidFill>
                  <a:srgbClr val="231F20"/>
                </a:solidFill>
                <a:cs typeface="Arial" panose="020B0604020202020204" pitchFamily="34" charset="0"/>
              </a:rPr>
              <a:t>Milestones</a:t>
            </a:r>
            <a:endParaRPr lang="en-US" sz="4000" b="1" spc="-38" dirty="0">
              <a:solidFill>
                <a:srgbClr val="231F2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090791"/>
              </p:ext>
            </p:extLst>
          </p:nvPr>
        </p:nvGraphicFramePr>
        <p:xfrm>
          <a:off x="301296" y="1627935"/>
          <a:ext cx="11057698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972"/>
                <a:gridCol w="73277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LoE:2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Information Management (Info-Exchange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procedures and infrastructure, synchronization of efforts)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Current Objectives Comments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Positive: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NSD-S Hub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Negative: Isolated national ITs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Interesting: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New Objectives-What is missing?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Shared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Platform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Enablers i.e. opportunities to exploit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Gathering info from UN, EU, and available missions in the region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Existing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IT such as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Palantir</a:t>
                      </a:r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CIS/GIS Technologies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FMN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Blockers i.e. constraints to progress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Classifications, privacy, national regulations, geographical distance, lack of trust, legal framework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Options- how can this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LoE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be implemented?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[opt]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identify possible champions/actors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27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01384" y="3375764"/>
            <a:ext cx="2217108" cy="70145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LoE2:Information Management (IM) (Sharing)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3412038" y="2887249"/>
            <a:ext cx="1039660" cy="6388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505985" y="2185791"/>
            <a:ext cx="1313148" cy="7014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Doctrine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56506" y="3387033"/>
            <a:ext cx="1562627" cy="7014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Organization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>
            <a:stCxn id="2" idx="2"/>
          </p:cNvCxnSpPr>
          <p:nvPr/>
        </p:nvCxnSpPr>
        <p:spPr>
          <a:xfrm flipH="1">
            <a:off x="3819133" y="3726493"/>
            <a:ext cx="482251" cy="158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243970" y="2060531"/>
            <a:ext cx="1562627" cy="7014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Training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>
            <a:stCxn id="2" idx="0"/>
          </p:cNvCxnSpPr>
          <p:nvPr/>
        </p:nvCxnSpPr>
        <p:spPr>
          <a:xfrm flipH="1" flipV="1">
            <a:off x="5176117" y="2761989"/>
            <a:ext cx="233821" cy="613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554315" y="4651705"/>
            <a:ext cx="1562627" cy="7014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Material/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Systems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21" name="Straight Connector 20"/>
          <p:cNvCxnSpPr>
            <a:stCxn id="2" idx="5"/>
            <a:endCxn id="20" idx="1"/>
          </p:cNvCxnSpPr>
          <p:nvPr/>
        </p:nvCxnSpPr>
        <p:spPr>
          <a:xfrm>
            <a:off x="6193804" y="3974496"/>
            <a:ext cx="589352" cy="7799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151398" y="1990781"/>
            <a:ext cx="1562627" cy="7014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Leadership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25" name="Straight Connector 24"/>
          <p:cNvCxnSpPr>
            <a:stCxn id="23" idx="4"/>
          </p:cNvCxnSpPr>
          <p:nvPr/>
        </p:nvCxnSpPr>
        <p:spPr>
          <a:xfrm flipH="1">
            <a:off x="6000565" y="2692239"/>
            <a:ext cx="932147" cy="725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082164" y="2937354"/>
            <a:ext cx="1562627" cy="7014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Personnel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6466638" y="3387033"/>
            <a:ext cx="615526" cy="2517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417256" y="4442135"/>
            <a:ext cx="1562627" cy="7014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Facilities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32" name="Straight Connector 31"/>
          <p:cNvCxnSpPr>
            <a:stCxn id="2" idx="3"/>
          </p:cNvCxnSpPr>
          <p:nvPr/>
        </p:nvCxnSpPr>
        <p:spPr>
          <a:xfrm flipH="1">
            <a:off x="3786117" y="3974496"/>
            <a:ext cx="839955" cy="6091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4319470" y="4660484"/>
            <a:ext cx="1681095" cy="7014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Infrastructure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39" name="Straight Connector 38"/>
          <p:cNvCxnSpPr>
            <a:endCxn id="38" idx="0"/>
          </p:cNvCxnSpPr>
          <p:nvPr/>
        </p:nvCxnSpPr>
        <p:spPr>
          <a:xfrm flipH="1">
            <a:off x="5160018" y="4067800"/>
            <a:ext cx="16099" cy="5926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8199307" y="3742338"/>
            <a:ext cx="1756437" cy="70145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Partners/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Stakeholders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48" name="Straight Connector 47"/>
          <p:cNvCxnSpPr>
            <a:endCxn id="45" idx="2"/>
          </p:cNvCxnSpPr>
          <p:nvPr/>
        </p:nvCxnSpPr>
        <p:spPr>
          <a:xfrm>
            <a:off x="6518492" y="3791212"/>
            <a:ext cx="1680815" cy="301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8" idx="3"/>
          </p:cNvCxnSpPr>
          <p:nvPr/>
        </p:nvCxnSpPr>
        <p:spPr>
          <a:xfrm flipH="1">
            <a:off x="4274291" y="5259216"/>
            <a:ext cx="291370" cy="440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2978585" y="5648647"/>
            <a:ext cx="1681095" cy="701458"/>
          </a:xfrm>
          <a:prstGeom prst="ellipse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Linkage between Hub and FMN</a:t>
            </a:r>
          </a:p>
        </p:txBody>
      </p:sp>
      <p:sp>
        <p:nvSpPr>
          <p:cNvPr id="56" name="Oval 55"/>
          <p:cNvSpPr/>
          <p:nvPr/>
        </p:nvSpPr>
        <p:spPr>
          <a:xfrm>
            <a:off x="4771079" y="5934174"/>
            <a:ext cx="2934145" cy="701458"/>
          </a:xfrm>
          <a:prstGeom prst="ellipse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Access to the Hub products (compatibility of NFS and NCS CIS) 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5389713" y="5362624"/>
            <a:ext cx="416884" cy="571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8354498" y="4841999"/>
            <a:ext cx="2934145" cy="701458"/>
          </a:xfrm>
          <a:prstGeom prst="ellipse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Certification of Non-NATO members  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9222530" y="4442135"/>
            <a:ext cx="52004" cy="4133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5" idx="7"/>
            <a:endCxn id="69" idx="3"/>
          </p:cNvCxnSpPr>
          <p:nvPr/>
        </p:nvCxnSpPr>
        <p:spPr>
          <a:xfrm flipV="1">
            <a:off x="9698520" y="3507203"/>
            <a:ext cx="580595" cy="3378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9995234" y="2908471"/>
            <a:ext cx="1938459" cy="701458"/>
          </a:xfrm>
          <a:prstGeom prst="ellipse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EU/UN/AU/MD/AL/ICI and other partners</a:t>
            </a:r>
          </a:p>
        </p:txBody>
      </p:sp>
      <p:sp>
        <p:nvSpPr>
          <p:cNvPr id="72" name="Oval 71"/>
          <p:cNvSpPr/>
          <p:nvPr/>
        </p:nvSpPr>
        <p:spPr>
          <a:xfrm>
            <a:off x="10319413" y="4232940"/>
            <a:ext cx="1938459" cy="701458"/>
          </a:xfrm>
          <a:prstGeom prst="ellipse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IOs and INGOs (Blue Shied and ICOMOS</a:t>
            </a:r>
          </a:p>
        </p:txBody>
      </p:sp>
      <p:cxnSp>
        <p:nvCxnSpPr>
          <p:cNvPr id="73" name="Straight Connector 72"/>
          <p:cNvCxnSpPr>
            <a:stCxn id="45" idx="5"/>
            <a:endCxn id="72" idx="2"/>
          </p:cNvCxnSpPr>
          <p:nvPr/>
        </p:nvCxnSpPr>
        <p:spPr>
          <a:xfrm>
            <a:off x="9698520" y="4341070"/>
            <a:ext cx="620893" cy="2425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-68610" y="2869463"/>
            <a:ext cx="1938459" cy="701458"/>
          </a:xfrm>
          <a:prstGeom prst="ellipse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Inter-Disciplinary Working Groups </a:t>
            </a:r>
          </a:p>
        </p:txBody>
      </p:sp>
      <p:cxnSp>
        <p:nvCxnSpPr>
          <p:cNvPr id="78" name="Straight Connector 77"/>
          <p:cNvCxnSpPr>
            <a:stCxn id="14" idx="2"/>
          </p:cNvCxnSpPr>
          <p:nvPr/>
        </p:nvCxnSpPr>
        <p:spPr>
          <a:xfrm flipH="1" flipV="1">
            <a:off x="1830653" y="3375764"/>
            <a:ext cx="425853" cy="3619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3156295" y="971176"/>
            <a:ext cx="1938459" cy="701458"/>
          </a:xfrm>
          <a:prstGeom prst="ellipse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Information Validation</a:t>
            </a:r>
          </a:p>
        </p:txBody>
      </p:sp>
      <p:cxnSp>
        <p:nvCxnSpPr>
          <p:cNvPr id="83" name="Straight Connector 82"/>
          <p:cNvCxnSpPr/>
          <p:nvPr/>
        </p:nvCxnSpPr>
        <p:spPr>
          <a:xfrm flipH="1" flipV="1">
            <a:off x="4301386" y="1672635"/>
            <a:ext cx="324686" cy="4049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5143705" y="882119"/>
            <a:ext cx="1938459" cy="701458"/>
          </a:xfrm>
          <a:prstGeom prst="ellipse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IM Capacity Building of Partners </a:t>
            </a:r>
          </a:p>
        </p:txBody>
      </p:sp>
      <p:cxnSp>
        <p:nvCxnSpPr>
          <p:cNvPr id="86" name="Straight Connector 85"/>
          <p:cNvCxnSpPr>
            <a:stCxn id="17" idx="7"/>
          </p:cNvCxnSpPr>
          <p:nvPr/>
        </p:nvCxnSpPr>
        <p:spPr>
          <a:xfrm flipV="1">
            <a:off x="5577756" y="1583577"/>
            <a:ext cx="228841" cy="579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900619" y="1123575"/>
            <a:ext cx="1938459" cy="830281"/>
          </a:xfrm>
          <a:prstGeom prst="ellipse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Interoperability with the Partners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89" name="Straight Connector 88"/>
          <p:cNvCxnSpPr>
            <a:endCxn id="10" idx="1"/>
          </p:cNvCxnSpPr>
          <p:nvPr/>
        </p:nvCxnSpPr>
        <p:spPr>
          <a:xfrm>
            <a:off x="2390587" y="1866583"/>
            <a:ext cx="307704" cy="4219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206047" y="2069301"/>
            <a:ext cx="1663802" cy="646531"/>
          </a:xfrm>
          <a:prstGeom prst="ellipse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Classification Issues (Need to Share) </a:t>
            </a:r>
          </a:p>
        </p:txBody>
      </p:sp>
      <p:cxnSp>
        <p:nvCxnSpPr>
          <p:cNvPr id="92" name="Straight Connector 91"/>
          <p:cNvCxnSpPr>
            <a:stCxn id="91" idx="6"/>
            <a:endCxn id="10" idx="2"/>
          </p:cNvCxnSpPr>
          <p:nvPr/>
        </p:nvCxnSpPr>
        <p:spPr>
          <a:xfrm>
            <a:off x="1869849" y="2392567"/>
            <a:ext cx="636136" cy="143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208758" y="5033837"/>
            <a:ext cx="1938459" cy="701458"/>
          </a:xfrm>
          <a:prstGeom prst="ellipse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Cooperation with Local Facilities  </a:t>
            </a:r>
          </a:p>
        </p:txBody>
      </p:sp>
      <p:cxnSp>
        <p:nvCxnSpPr>
          <p:cNvPr id="96" name="Straight Connector 95"/>
          <p:cNvCxnSpPr/>
          <p:nvPr/>
        </p:nvCxnSpPr>
        <p:spPr>
          <a:xfrm flipH="1">
            <a:off x="2116805" y="5002434"/>
            <a:ext cx="389180" cy="2567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7139066" y="882119"/>
            <a:ext cx="1938459" cy="701458"/>
          </a:xfrm>
          <a:prstGeom prst="ellipse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Education of KLs on IM</a:t>
            </a:r>
          </a:p>
        </p:txBody>
      </p:sp>
      <p:cxnSp>
        <p:nvCxnSpPr>
          <p:cNvPr id="99" name="Straight Connector 98"/>
          <p:cNvCxnSpPr>
            <a:stCxn id="23" idx="7"/>
            <a:endCxn id="98" idx="3"/>
          </p:cNvCxnSpPr>
          <p:nvPr/>
        </p:nvCxnSpPr>
        <p:spPr>
          <a:xfrm flipH="1" flipV="1">
            <a:off x="7422947" y="1480851"/>
            <a:ext cx="62237" cy="6126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8854557" y="262001"/>
            <a:ext cx="3061233" cy="701458"/>
          </a:xfrm>
          <a:prstGeom prst="ellipse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Cooperation between NATO-National Pol-Mil Leaders</a:t>
            </a:r>
          </a:p>
        </p:txBody>
      </p:sp>
      <p:cxnSp>
        <p:nvCxnSpPr>
          <p:cNvPr id="102" name="Straight Connector 101"/>
          <p:cNvCxnSpPr>
            <a:endCxn id="101" idx="4"/>
          </p:cNvCxnSpPr>
          <p:nvPr/>
        </p:nvCxnSpPr>
        <p:spPr>
          <a:xfrm flipV="1">
            <a:off x="7682404" y="963459"/>
            <a:ext cx="2702770" cy="1262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176859" y="4067800"/>
            <a:ext cx="1938459" cy="701458"/>
          </a:xfrm>
          <a:prstGeom prst="ellipse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Relations with Intel Community</a:t>
            </a:r>
          </a:p>
        </p:txBody>
      </p:sp>
      <p:cxnSp>
        <p:nvCxnSpPr>
          <p:cNvPr id="110" name="Straight Connector 109"/>
          <p:cNvCxnSpPr>
            <a:stCxn id="14" idx="3"/>
          </p:cNvCxnSpPr>
          <p:nvPr/>
        </p:nvCxnSpPr>
        <p:spPr>
          <a:xfrm flipH="1">
            <a:off x="2043579" y="3985765"/>
            <a:ext cx="441768" cy="2933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7810676" y="2038851"/>
            <a:ext cx="1475230" cy="701458"/>
          </a:xfrm>
          <a:prstGeom prst="ellipse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External SMEs</a:t>
            </a:r>
          </a:p>
        </p:txBody>
      </p:sp>
      <p:cxnSp>
        <p:nvCxnSpPr>
          <p:cNvPr id="119" name="Straight Connector 118"/>
          <p:cNvCxnSpPr/>
          <p:nvPr/>
        </p:nvCxnSpPr>
        <p:spPr>
          <a:xfrm flipV="1">
            <a:off x="8243309" y="2740309"/>
            <a:ext cx="60642" cy="225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7714025" y="6070628"/>
            <a:ext cx="1475230" cy="701458"/>
          </a:xfrm>
          <a:prstGeom prst="ellipse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Additional CIS Hardware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7823426" y="5293795"/>
            <a:ext cx="419883" cy="7768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9787421" y="2168005"/>
            <a:ext cx="1475230" cy="701458"/>
          </a:xfrm>
          <a:prstGeom prst="ellipse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Additional IT/IKM Personnel</a:t>
            </a:r>
          </a:p>
        </p:txBody>
      </p:sp>
      <p:cxnSp>
        <p:nvCxnSpPr>
          <p:cNvPr id="131" name="Straight Connector 130"/>
          <p:cNvCxnSpPr>
            <a:stCxn id="27" idx="6"/>
            <a:endCxn id="124" idx="3"/>
          </p:cNvCxnSpPr>
          <p:nvPr/>
        </p:nvCxnSpPr>
        <p:spPr>
          <a:xfrm flipV="1">
            <a:off x="8644791" y="2766737"/>
            <a:ext cx="1358672" cy="521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8480044" y="2038851"/>
            <a:ext cx="1633802" cy="10125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/>
          <p:cNvSpPr/>
          <p:nvPr/>
        </p:nvSpPr>
        <p:spPr>
          <a:xfrm>
            <a:off x="9698520" y="1392049"/>
            <a:ext cx="1861225" cy="701458"/>
          </a:xfrm>
          <a:prstGeom prst="ellipse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Vetting Procedures</a:t>
            </a:r>
          </a:p>
        </p:txBody>
      </p:sp>
      <p:sp>
        <p:nvSpPr>
          <p:cNvPr id="145" name="Oval 144"/>
          <p:cNvSpPr/>
          <p:nvPr/>
        </p:nvSpPr>
        <p:spPr>
          <a:xfrm>
            <a:off x="9104095" y="5691182"/>
            <a:ext cx="2811695" cy="852122"/>
          </a:xfrm>
          <a:prstGeom prst="ellipse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Incorporation of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Artificial Intelligence</a:t>
            </a:r>
          </a:p>
        </p:txBody>
      </p:sp>
      <p:cxnSp>
        <p:nvCxnSpPr>
          <p:cNvPr id="146" name="Straight Connector 145"/>
          <p:cNvCxnSpPr>
            <a:endCxn id="145" idx="1"/>
          </p:cNvCxnSpPr>
          <p:nvPr/>
        </p:nvCxnSpPr>
        <p:spPr>
          <a:xfrm>
            <a:off x="7992691" y="5192728"/>
            <a:ext cx="1523167" cy="623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4-Point Star 2"/>
          <p:cNvSpPr/>
          <p:nvPr/>
        </p:nvSpPr>
        <p:spPr>
          <a:xfrm>
            <a:off x="3702248" y="5169449"/>
            <a:ext cx="419977" cy="46744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4-Point Star 59"/>
          <p:cNvSpPr/>
          <p:nvPr/>
        </p:nvSpPr>
        <p:spPr>
          <a:xfrm>
            <a:off x="5941409" y="5479659"/>
            <a:ext cx="419977" cy="46744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4-Point Star 60"/>
          <p:cNvSpPr/>
          <p:nvPr/>
        </p:nvSpPr>
        <p:spPr>
          <a:xfrm>
            <a:off x="1449872" y="3708417"/>
            <a:ext cx="419977" cy="46744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4-Point Star 63"/>
          <p:cNvSpPr/>
          <p:nvPr/>
        </p:nvSpPr>
        <p:spPr>
          <a:xfrm>
            <a:off x="2526013" y="851550"/>
            <a:ext cx="419977" cy="46744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4-Point Star 64"/>
          <p:cNvSpPr/>
          <p:nvPr/>
        </p:nvSpPr>
        <p:spPr>
          <a:xfrm>
            <a:off x="8854557" y="1672635"/>
            <a:ext cx="419977" cy="46744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4-Point Star 65"/>
          <p:cNvSpPr/>
          <p:nvPr/>
        </p:nvSpPr>
        <p:spPr>
          <a:xfrm>
            <a:off x="8185767" y="567075"/>
            <a:ext cx="419977" cy="46744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4-Point Star 67"/>
          <p:cNvSpPr/>
          <p:nvPr/>
        </p:nvSpPr>
        <p:spPr>
          <a:xfrm>
            <a:off x="11370930" y="5403171"/>
            <a:ext cx="419977" cy="46744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4-Point Star 69"/>
          <p:cNvSpPr/>
          <p:nvPr/>
        </p:nvSpPr>
        <p:spPr>
          <a:xfrm>
            <a:off x="9488531" y="4418529"/>
            <a:ext cx="419977" cy="46744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649748">
            <a:off x="10002350" y="3976415"/>
            <a:ext cx="2008881" cy="2589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1423935">
            <a:off x="10454164" y="3726494"/>
            <a:ext cx="1382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Mutual Trust</a:t>
            </a:r>
            <a:endParaRPr lang="en-US" dirty="0"/>
          </a:p>
        </p:txBody>
      </p:sp>
      <p:sp>
        <p:nvSpPr>
          <p:cNvPr id="74" name="4-Point Star 73"/>
          <p:cNvSpPr/>
          <p:nvPr/>
        </p:nvSpPr>
        <p:spPr>
          <a:xfrm>
            <a:off x="11166491" y="2060531"/>
            <a:ext cx="419977" cy="46744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4-Point Star 74"/>
          <p:cNvSpPr/>
          <p:nvPr/>
        </p:nvSpPr>
        <p:spPr>
          <a:xfrm>
            <a:off x="4933716" y="729737"/>
            <a:ext cx="419977" cy="46744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1B8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405890" y="1071102"/>
            <a:ext cx="1200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44546A"/>
                </a:solidFill>
                <a:latin typeface="Myriad Pro" panose="020B0503030403020204" pitchFamily="34" charset="0"/>
              </a:rPr>
              <a:t>“Thank You for Your Attention”</a:t>
            </a:r>
            <a:endParaRPr lang="en-US" sz="3600" i="1" dirty="0">
              <a:solidFill>
                <a:srgbClr val="44546A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3449" y="5461923"/>
            <a:ext cx="7822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44546A"/>
                </a:solidFill>
                <a:latin typeface="Myriad Pro" panose="020B0503030403020204" pitchFamily="34" charset="0"/>
              </a:rPr>
              <a:t>“No questions, please”</a:t>
            </a:r>
            <a:endParaRPr lang="en-US" sz="3600" i="1" dirty="0">
              <a:solidFill>
                <a:srgbClr val="44546A"/>
              </a:solidFill>
              <a:latin typeface="Myriad Pro" panose="020B0503030403020204" pitchFamily="34" charset="0"/>
            </a:endParaRPr>
          </a:p>
        </p:txBody>
      </p:sp>
      <p:pic>
        <p:nvPicPr>
          <p:cNvPr id="1026" name="Picture 2" descr="C:\Users\coi-056\Desktop\IMG-20180516-WA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3" b="19088"/>
          <a:stretch/>
        </p:blipFill>
        <p:spPr bwMode="auto">
          <a:xfrm>
            <a:off x="1460310" y="1669494"/>
            <a:ext cx="8524065" cy="367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5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1263</Words>
  <Application>Microsoft Office PowerPoint</Application>
  <PresentationFormat>Custom</PresentationFormat>
  <Paragraphs>251</Paragraphs>
  <Slides>23</Slides>
  <Notes>0</Notes>
  <HiddenSlides>16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Dube, S.</dc:creator>
  <cp:lastModifiedBy>coi-056</cp:lastModifiedBy>
  <cp:revision>116</cp:revision>
  <dcterms:created xsi:type="dcterms:W3CDTF">2018-03-20T14:19:28Z</dcterms:created>
  <dcterms:modified xsi:type="dcterms:W3CDTF">2018-05-16T10:33:09Z</dcterms:modified>
</cp:coreProperties>
</file>